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72" r:id="rId2"/>
  </p:sldMasterIdLst>
  <p:notesMasterIdLst>
    <p:notesMasterId r:id="rId27"/>
  </p:notesMasterIdLst>
  <p:handoutMasterIdLst>
    <p:handoutMasterId r:id="rId28"/>
  </p:handoutMasterIdLst>
  <p:sldIdLst>
    <p:sldId id="668" r:id="rId3"/>
    <p:sldId id="660" r:id="rId4"/>
    <p:sldId id="306" r:id="rId5"/>
    <p:sldId id="669" r:id="rId6"/>
    <p:sldId id="674" r:id="rId7"/>
    <p:sldId id="663" r:id="rId8"/>
    <p:sldId id="463" r:id="rId9"/>
    <p:sldId id="666" r:id="rId10"/>
    <p:sldId id="622" r:id="rId11"/>
    <p:sldId id="678" r:id="rId12"/>
    <p:sldId id="647" r:id="rId13"/>
    <p:sldId id="420" r:id="rId14"/>
    <p:sldId id="585" r:id="rId15"/>
    <p:sldId id="586" r:id="rId16"/>
    <p:sldId id="658" r:id="rId17"/>
    <p:sldId id="676" r:id="rId18"/>
    <p:sldId id="671" r:id="rId19"/>
    <p:sldId id="646" r:id="rId20"/>
    <p:sldId id="472" r:id="rId21"/>
    <p:sldId id="454" r:id="rId22"/>
    <p:sldId id="499" r:id="rId23"/>
    <p:sldId id="474" r:id="rId24"/>
    <p:sldId id="673" r:id="rId25"/>
    <p:sldId id="675" r:id="rId26"/>
  </p:sldIdLst>
  <p:sldSz cx="9144000" cy="6858000" type="screen4x3"/>
  <p:notesSz cx="6797675" cy="987425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29A5DC"/>
    <a:srgbClr val="66CCFF"/>
    <a:srgbClr val="0033CC"/>
    <a:srgbClr val="CE7674"/>
    <a:srgbClr val="66FFFF"/>
    <a:srgbClr val="3399FF"/>
    <a:srgbClr val="00AED1"/>
    <a:srgbClr val="CCEC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39" autoAdjust="0"/>
  </p:normalViewPr>
  <p:slideViewPr>
    <p:cSldViewPr>
      <p:cViewPr>
        <p:scale>
          <a:sx n="100" d="100"/>
          <a:sy n="100" d="100"/>
        </p:scale>
        <p:origin x="-1644" y="-390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yug\&#1056;&#1072;&#1073;&#1086;&#1095;&#1080;&#1081;%20&#1089;&#1090;&#1086;&#1083;\&#1085;&#1072;&#1088;&#1091;&#1096;&#1077;&#1085;&#1080;&#1103;%20&#1086;&#1087;&#1077;&#1088;&#1072;&#1090;&#1086;&#1088;&#1086;&#1074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yug\&#1056;&#1072;&#1073;&#1086;&#1095;&#1080;&#1081;%20&#1089;&#1090;&#1086;&#1083;\&#1085;&#1072;&#1088;&#1091;&#1096;&#1077;&#1085;&#1080;&#1103;%20&#1086;&#1087;&#1077;&#1088;&#1072;&#1090;&#1086;&#1088;&#1086;&#107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>
                <a:solidFill>
                  <a:schemeClr val="tx2">
                    <a:lumMod val="75000"/>
                  </a:schemeClr>
                </a:solidFill>
              </a:rPr>
              <a:t>Количество</a:t>
            </a:r>
            <a:r>
              <a:rPr lang="ru-RU" sz="1200" baseline="0">
                <a:solidFill>
                  <a:schemeClr val="tx2">
                    <a:lumMod val="75000"/>
                  </a:schemeClr>
                </a:solidFill>
              </a:rPr>
              <a:t> выявленных нарушений в т.ч. не разрешенных для использования РЭС</a:t>
            </a:r>
            <a:endParaRPr lang="ru-RU" sz="1200">
              <a:solidFill>
                <a:schemeClr val="tx2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Всего РЭС с нарушениями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Лист1!$A$3:$A$6</c:f>
              <c:strCache>
                <c:ptCount val="4"/>
                <c:pt idx="0">
                  <c:v>ОАО "МТС"</c:v>
                </c:pt>
                <c:pt idx="1">
                  <c:v>ОАО "МегаФон"</c:v>
                </c:pt>
                <c:pt idx="2">
                  <c:v>ОАО "ВымпелКом"</c:v>
                </c:pt>
                <c:pt idx="3">
                  <c:v>ОАО "Ростелеком"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879</c:v>
                </c:pt>
                <c:pt idx="1">
                  <c:v>1405</c:v>
                </c:pt>
                <c:pt idx="2">
                  <c:v>877</c:v>
                </c:pt>
                <c:pt idx="3">
                  <c:v>91</c:v>
                </c:pt>
              </c:numCache>
            </c:numRef>
          </c:val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не разрешенные для использования РЭС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935860233985301E-2"/>
                  <c:y val="-7.50507626812150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946550194987751E-2"/>
                  <c:y val="-3.75253813406075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8931003899755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935860233985301E-2"/>
                  <c:y val="6.879573772354774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Лист1!$A$3:$A$6</c:f>
              <c:strCache>
                <c:ptCount val="4"/>
                <c:pt idx="0">
                  <c:v>ОАО "МТС"</c:v>
                </c:pt>
                <c:pt idx="1">
                  <c:v>ОАО "МегаФон"</c:v>
                </c:pt>
                <c:pt idx="2">
                  <c:v>ОАО "ВымпелКом"</c:v>
                </c:pt>
                <c:pt idx="3">
                  <c:v>ОАО "Ростелеком"</c:v>
                </c:pt>
              </c:strCache>
            </c:str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532</c:v>
                </c:pt>
                <c:pt idx="1">
                  <c:v>918</c:v>
                </c:pt>
                <c:pt idx="2">
                  <c:v>642</c:v>
                </c:pt>
                <c:pt idx="3">
                  <c:v>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2164224"/>
        <c:axId val="42165760"/>
        <c:axId val="0"/>
      </c:bar3DChart>
      <c:catAx>
        <c:axId val="42164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42165760"/>
        <c:crosses val="autoZero"/>
        <c:auto val="1"/>
        <c:lblAlgn val="ctr"/>
        <c:lblOffset val="100"/>
        <c:noMultiLvlLbl val="0"/>
      </c:catAx>
      <c:valAx>
        <c:axId val="42165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21642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>
                <a:solidFill>
                  <a:schemeClr val="tx2">
                    <a:lumMod val="75000"/>
                  </a:schemeClr>
                </a:solidFill>
              </a:rPr>
              <a:t>Принятые</a:t>
            </a:r>
            <a:r>
              <a:rPr lang="ru-RU" sz="1200" baseline="0">
                <a:solidFill>
                  <a:schemeClr val="tx2">
                    <a:lumMod val="75000"/>
                  </a:schemeClr>
                </a:solidFill>
              </a:rPr>
              <a:t> меры ТО Роскомнадзора</a:t>
            </a:r>
            <a:endParaRPr lang="ru-RU" sz="1200">
              <a:solidFill>
                <a:schemeClr val="tx2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2784385705686"/>
          <c:y val="0.13324515875047699"/>
          <c:w val="0.83544895238766703"/>
          <c:h val="0.51258463006551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Лист1!$B$9</c:f>
              <c:strCache>
                <c:ptCount val="1"/>
                <c:pt idx="0">
                  <c:v>Количество выданных предписаний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Лист1!$A$10:$A$13</c:f>
              <c:strCache>
                <c:ptCount val="4"/>
                <c:pt idx="0">
                  <c:v>ОАО "МТС"</c:v>
                </c:pt>
                <c:pt idx="1">
                  <c:v>ОАО "МегаФон"</c:v>
                </c:pt>
                <c:pt idx="2">
                  <c:v>ОАО "ВымпелКом"</c:v>
                </c:pt>
                <c:pt idx="3">
                  <c:v>ОАО "Ростелеком"</c:v>
                </c:pt>
              </c:strCache>
            </c:strRef>
          </c:cat>
          <c:val>
            <c:numRef>
              <c:f>Лист1!$B$10:$B$13</c:f>
              <c:numCache>
                <c:formatCode>General</c:formatCode>
                <c:ptCount val="4"/>
                <c:pt idx="0">
                  <c:v>184</c:v>
                </c:pt>
                <c:pt idx="1">
                  <c:v>215</c:v>
                </c:pt>
                <c:pt idx="2">
                  <c:v>160</c:v>
                </c:pt>
                <c:pt idx="3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Лист1!$C$9</c:f>
              <c:strCache>
                <c:ptCount val="1"/>
                <c:pt idx="0">
                  <c:v>Количество составленных протоколов об АП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Лист1!$A$10:$A$13</c:f>
              <c:strCache>
                <c:ptCount val="4"/>
                <c:pt idx="0">
                  <c:v>ОАО "МТС"</c:v>
                </c:pt>
                <c:pt idx="1">
                  <c:v>ОАО "МегаФон"</c:v>
                </c:pt>
                <c:pt idx="2">
                  <c:v>ОАО "ВымпелКом"</c:v>
                </c:pt>
                <c:pt idx="3">
                  <c:v>ОАО "Ростелеком"</c:v>
                </c:pt>
              </c:strCache>
            </c:strRef>
          </c:cat>
          <c:val>
            <c:numRef>
              <c:f>Лист1!$C$10:$C$13</c:f>
              <c:numCache>
                <c:formatCode>General</c:formatCode>
                <c:ptCount val="4"/>
                <c:pt idx="0">
                  <c:v>1158</c:v>
                </c:pt>
                <c:pt idx="1">
                  <c:v>1702</c:v>
                </c:pt>
                <c:pt idx="2">
                  <c:v>1226</c:v>
                </c:pt>
                <c:pt idx="3">
                  <c:v>114</c:v>
                </c:pt>
              </c:numCache>
            </c:numRef>
          </c:val>
        </c:ser>
        <c:ser>
          <c:idx val="2"/>
          <c:order val="2"/>
          <c:tx>
            <c:strRef>
              <c:f>Лист1!$D$9</c:f>
              <c:strCache>
                <c:ptCount val="1"/>
                <c:pt idx="0">
                  <c:v>Сумма наложенных штрафов (в тыс. рублей)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Лист1!$A$10:$A$13</c:f>
              <c:strCache>
                <c:ptCount val="4"/>
                <c:pt idx="0">
                  <c:v>ОАО "МТС"</c:v>
                </c:pt>
                <c:pt idx="1">
                  <c:v>ОАО "МегаФон"</c:v>
                </c:pt>
                <c:pt idx="2">
                  <c:v>ОАО "ВымпелКом"</c:v>
                </c:pt>
                <c:pt idx="3">
                  <c:v>ОАО "Ростелеком"</c:v>
                </c:pt>
              </c:strCache>
            </c:strRef>
          </c:cat>
          <c:val>
            <c:numRef>
              <c:f>Лист1!$D$10:$D$13</c:f>
              <c:numCache>
                <c:formatCode>General</c:formatCode>
                <c:ptCount val="4"/>
                <c:pt idx="0">
                  <c:v>4311</c:v>
                </c:pt>
                <c:pt idx="1">
                  <c:v>6263</c:v>
                </c:pt>
                <c:pt idx="2">
                  <c:v>4580</c:v>
                </c:pt>
                <c:pt idx="3">
                  <c:v>276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2275584"/>
        <c:axId val="42277120"/>
        <c:axId val="0"/>
      </c:bar3DChart>
      <c:catAx>
        <c:axId val="42275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42277120"/>
        <c:crosses val="autoZero"/>
        <c:auto val="1"/>
        <c:lblAlgn val="ctr"/>
        <c:lblOffset val="100"/>
        <c:noMultiLvlLbl val="0"/>
      </c:catAx>
      <c:valAx>
        <c:axId val="42277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22755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023239843783763"/>
          <c:y val="0.79042435962266699"/>
          <c:w val="0.74553419654972364"/>
          <c:h val="0.16773759971536956"/>
        </c:manualLayout>
      </c:layout>
      <c:overlay val="0"/>
      <c:txPr>
        <a:bodyPr/>
        <a:lstStyle/>
        <a:p>
          <a:pPr>
            <a:defRPr sz="11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/>
          <a:lstStyle/>
          <a:p>
            <a:fld id="{03170175-C3ED-4C72-B085-79CCCD670CC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/>
          <a:lstStyle/>
          <a:p>
            <a:fld id="{92977F1F-E40B-4E53-8E11-28ED506983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76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/>
          <a:lstStyle/>
          <a:p>
            <a:fld id="{2D9FB51A-E05F-4494-ADA5-A77EAE266FCF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noProof="1" smtClean="0"/>
              <a:t>Click to edit Master text styles</a:t>
            </a:r>
            <a:endParaRPr lang="en-US"/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/>
          <a:lstStyle/>
          <a:p>
            <a:fld id="{13CD1B0D-083E-4DA2-81AD-16B7E97118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40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lIns="90708" tIns="45354" rIns="90708" bIns="45354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lIns="90708" tIns="45354" rIns="90708" bIns="45354"/>
          <a:lstStyle/>
          <a:p>
            <a:fld id="{13CD1B0D-083E-4DA2-81AD-16B7E971189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9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461F-FBB4-48B1-A100-1FB40A6F73D5}" type="datetime2">
              <a:rPr lang="en-US" smtClean="0"/>
              <a:t>Monday, May 19, 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2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484C5728-AF01-4E1C-B9CE-D8484A1720DA}" type="datetime2">
              <a:rPr lang="en-US" smtClean="0"/>
              <a:t>Monday, May 19, 2014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484C5728-AF01-4E1C-B9CE-D8484A1720DA}" type="datetime2">
              <a:rPr lang="en-US" smtClean="0"/>
              <a:t>Monday, May 19, 2014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4A260-0E1A-42AD-9FC8-37CA89F433F1}" type="datetime2">
              <a:rPr lang="en-US" smtClean="0"/>
              <a:t>Monday, May 19, 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484C5728-AF01-4E1C-B9CE-D8484A1720DA}" type="datetime2">
              <a:rPr lang="en-US" smtClean="0"/>
              <a:t>Monday, May 19, 2014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484C5728-AF01-4E1C-B9CE-D8484A1720DA}" type="datetime2">
              <a:rPr lang="en-US" smtClean="0"/>
              <a:t>Monday, May 19, 2014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484C5728-AF01-4E1C-B9CE-D8484A1720DA}" type="datetime2">
              <a:rPr lang="en-US" smtClean="0"/>
              <a:t>Monday, May 19, 2014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337-23D3-4C6C-AA25-3194C61B304A}" type="datetime2">
              <a:rPr lang="en-US" smtClean="0"/>
              <a:t>Monday, May 19, 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9B11F-9248-467B-9029-17C4DB80509C}" type="datetime2">
              <a:rPr lang="en-US" smtClean="0"/>
              <a:t>Monday, May 19, 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484C5728-AF01-4E1C-B9CE-D8484A1720DA}" type="datetime2">
              <a:rPr lang="en-US" smtClean="0"/>
              <a:t>Monday, May 19, 2014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5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484C5728-AF01-4E1C-B9CE-D8484A1720DA}" type="datetime2">
              <a:rPr lang="en-US" smtClean="0"/>
              <a:t>Monday, May 19, 2014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484C5728-AF01-4E1C-B9CE-D8484A1720DA}" type="datetime2">
              <a:rPr lang="en-US" smtClean="0"/>
              <a:t>Monday, May 19, 2014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0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Ivanov_obloga-0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17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51720" y="4850225"/>
            <a:ext cx="69064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rgbClr val="00AEEF"/>
                </a:solidFill>
                <a:latin typeface="Arial"/>
                <a:cs typeface="Arial"/>
              </a:rPr>
              <a:t>КОЗАЧОК Александр Петрович</a:t>
            </a:r>
          </a:p>
          <a:p>
            <a:pPr algn="r"/>
            <a:r>
              <a:rPr lang="ru-RU" sz="2000" dirty="0" smtClean="0">
                <a:solidFill>
                  <a:srgbClr val="00AEEF"/>
                </a:solidFill>
                <a:latin typeface="Arial"/>
                <a:cs typeface="Arial"/>
              </a:rPr>
              <a:t>руководитель Ситуационного центра Роскомнадзора</a:t>
            </a:r>
            <a:endParaRPr lang="ru-RU" sz="2000" dirty="0">
              <a:solidFill>
                <a:srgbClr val="00AEEF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80528" y="3987061"/>
            <a:ext cx="9289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17375E"/>
                </a:solidFill>
                <a:latin typeface="Arial"/>
                <a:cs typeface="Arial"/>
              </a:rPr>
              <a:t>ДЕЯТЕЛЬНОСТЬ РОСКОМНАДЗОРА ПО КОНТРОЛЮ ПЕРЕРЫВОВ ОКАЗАНИЯ УСЛУГ СВЯЗИ И ВЕЩАНИЯ</a:t>
            </a:r>
            <a:endParaRPr lang="ru-RU" sz="2400" b="1" dirty="0">
              <a:solidFill>
                <a:srgbClr val="17375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9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10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pic>
        <p:nvPicPr>
          <p:cNvPr id="4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861" y="346913"/>
            <a:ext cx="1066635" cy="5412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355" y="148165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 взаимодействия и информационного обмена </a:t>
            </a:r>
          </a:p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операторами связи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632" y="1214886"/>
            <a:ext cx="5404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2C4B78"/>
                </a:solidFill>
              </a:rPr>
              <a:t>Регламент содержит критерии и временные показатели докладов:</a:t>
            </a:r>
            <a:endParaRPr lang="ru-RU" sz="2200" b="1" dirty="0">
              <a:solidFill>
                <a:srgbClr val="2C4B78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2040" y="2161887"/>
            <a:ext cx="84726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о прекращении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прекращение трансляции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общероссийских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обязательных общедоступных телевизионных и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радиоканалов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0070C0"/>
                </a:solidFill>
              </a:rPr>
              <a:t>о прекращении оказания услуг фиксированной телефонной </a:t>
            </a:r>
            <a:r>
              <a:rPr lang="ru-RU" sz="2000" b="1" dirty="0" smtClean="0">
                <a:solidFill>
                  <a:srgbClr val="0070C0"/>
                </a:solidFill>
              </a:rPr>
              <a:t>связи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отсутствии возможности вызова на номера экстренных оперативных служб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b="1" dirty="0" smtClean="0">
                <a:solidFill>
                  <a:srgbClr val="0070C0"/>
                </a:solidFill>
              </a:rPr>
              <a:t>о прекращении оказания универсальной услуги связи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с использованием таксофонов</a:t>
            </a:r>
            <a:endParaRPr lang="ru-RU" sz="2000" b="1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о прекращении оказания услуг подвижной радиотелефонной связи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0070C0"/>
                </a:solidFill>
              </a:rPr>
              <a:t>о прекращении </a:t>
            </a:r>
            <a:r>
              <a:rPr lang="ru-RU" sz="2000" b="1" dirty="0" smtClean="0">
                <a:solidFill>
                  <a:srgbClr val="0070C0"/>
                </a:solidFill>
              </a:rPr>
              <a:t>абонентам доступа </a:t>
            </a:r>
            <a:r>
              <a:rPr lang="ru-RU" sz="2000" b="1" dirty="0">
                <a:solidFill>
                  <a:srgbClr val="0070C0"/>
                </a:solidFill>
              </a:rPr>
              <a:t>в сеть «Интернет»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о прекращении оказания услуг кабельного вещания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  <a:defRPr/>
            </a:pPr>
            <a:r>
              <a:rPr lang="ru-RU" sz="2000" b="1" dirty="0">
                <a:solidFill>
                  <a:srgbClr val="0070C0"/>
                </a:solidFill>
              </a:rPr>
              <a:t>о несанкционированном воздействии на сеть связи </a:t>
            </a:r>
            <a:r>
              <a:rPr lang="en-US" sz="2000" b="1" dirty="0">
                <a:solidFill>
                  <a:srgbClr val="0070C0"/>
                </a:solidFill>
              </a:rPr>
              <a:t>(DOS, DDOS </a:t>
            </a:r>
            <a:r>
              <a:rPr lang="ru-RU" sz="2000" b="1" dirty="0" smtClean="0">
                <a:solidFill>
                  <a:srgbClr val="0070C0"/>
                </a:solidFill>
              </a:rPr>
              <a:t>атаки, </a:t>
            </a:r>
            <a:r>
              <a:rPr lang="ru-RU" sz="2000" b="1" dirty="0">
                <a:solidFill>
                  <a:srgbClr val="0070C0"/>
                </a:solidFill>
              </a:rPr>
              <a:t>СПАМ)</a:t>
            </a:r>
            <a:endParaRPr lang="en-US" sz="2000" b="1" dirty="0">
              <a:solidFill>
                <a:srgbClr val="0070C0"/>
              </a:solidFill>
            </a:endParaRPr>
          </a:p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о состоянии сетей связи, оказании услуг связи в районе чрезвычайной ситуации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15"/>
          <p:cNvSpPr txBox="1">
            <a:spLocks noChangeArrowheads="1"/>
          </p:cNvSpPr>
          <p:nvPr/>
        </p:nvSpPr>
        <p:spPr>
          <a:xfrm>
            <a:off x="8443904" y="6348891"/>
            <a:ext cx="66162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2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eaLnBrk="1" hangingPunct="1"/>
            <a:fld id="{A5D225B6-CF47-4699-88CF-E911604E8901}" type="slidenum">
              <a:rPr lang="ru-RU" sz="2400" smtClean="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10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4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866" y="973125"/>
            <a:ext cx="3300638" cy="274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Text Placeholder 4"/>
          <p:cNvSpPr txBox="1">
            <a:spLocks/>
          </p:cNvSpPr>
          <p:nvPr/>
        </p:nvSpPr>
        <p:spPr bwMode="auto">
          <a:xfrm>
            <a:off x="191548" y="2338982"/>
            <a:ext cx="5399667" cy="1070115"/>
          </a:xfrm>
          <a:prstGeom prst="rect">
            <a:avLst/>
          </a:prstGeom>
          <a:solidFill>
            <a:srgbClr val="66FFFF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ctr" defTabSz="497754" eaLnBrk="1" hangingPunct="1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497754" defTabSz="497754" eaLnBrk="1" hangingPunct="1">
              <a:defRPr sz="2000">
                <a:solidFill>
                  <a:schemeClr val="lt1"/>
                </a:solidFill>
              </a:defRPr>
            </a:lvl2pPr>
            <a:lvl3pPr marL="995507" defTabSz="497754" eaLnBrk="1" hangingPunct="1">
              <a:defRPr sz="2000">
                <a:solidFill>
                  <a:schemeClr val="lt1"/>
                </a:solidFill>
              </a:defRPr>
            </a:lvl3pPr>
            <a:lvl4pPr marL="1493261" defTabSz="497754" eaLnBrk="1" hangingPunct="1">
              <a:defRPr sz="2000">
                <a:solidFill>
                  <a:schemeClr val="lt1"/>
                </a:solidFill>
              </a:defRPr>
            </a:lvl4pPr>
            <a:lvl5pPr marL="1991015" defTabSz="497754" eaLnBrk="1" hangingPunct="1">
              <a:defRPr sz="2000">
                <a:solidFill>
                  <a:schemeClr val="lt1"/>
                </a:solidFill>
              </a:defRPr>
            </a:lvl5pPr>
            <a:lvl6pPr marL="2488768" defTabSz="497754" eaLnBrk="1" hangingPunct="1">
              <a:defRPr sz="2000">
                <a:solidFill>
                  <a:schemeClr val="lt1"/>
                </a:solidFill>
              </a:defRPr>
            </a:lvl6pPr>
            <a:lvl7pPr marL="2986522" defTabSz="497754" eaLnBrk="1" hangingPunct="1">
              <a:defRPr sz="2000">
                <a:solidFill>
                  <a:schemeClr val="lt1"/>
                </a:solidFill>
              </a:defRPr>
            </a:lvl7pPr>
            <a:lvl8pPr marL="3484275" defTabSz="497754" eaLnBrk="1" hangingPunct="1">
              <a:defRPr sz="2000">
                <a:solidFill>
                  <a:schemeClr val="lt1"/>
                </a:solidFill>
              </a:defRPr>
            </a:lvl8pPr>
            <a:lvl9pPr marL="3982029" defTabSz="497754" eaLnBrk="1" hangingPunct="1">
              <a:defRPr sz="2000">
                <a:solidFill>
                  <a:schemeClr val="lt1"/>
                </a:solidFill>
              </a:defRPr>
            </a:lvl9pPr>
          </a:lstStyle>
          <a:p>
            <a:pPr algn="just"/>
            <a:r>
              <a:rPr lang="ru-RU" sz="1600" dirty="0"/>
              <a:t>«…Общероссийские обязательные общедоступные телеканалы и радиоканалы являются обязательными для распространения на всей территории Российской Федерации и бесплатными для потребителей…»</a:t>
            </a:r>
            <a:endParaRPr lang="en-US" sz="1600" dirty="0"/>
          </a:p>
        </p:txBody>
      </p:sp>
      <p:sp>
        <p:nvSpPr>
          <p:cNvPr id="50185" name="Text Placeholder 4"/>
          <p:cNvSpPr txBox="1">
            <a:spLocks/>
          </p:cNvSpPr>
          <p:nvPr/>
        </p:nvSpPr>
        <p:spPr bwMode="auto">
          <a:xfrm>
            <a:off x="179388" y="976927"/>
            <a:ext cx="5040312" cy="137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ru-RU" sz="1600" b="1" dirty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Указ </a:t>
            </a:r>
            <a:r>
              <a:rPr lang="ru-RU" sz="1600" b="1" dirty="0" smtClean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Президента </a:t>
            </a:r>
            <a:r>
              <a:rPr lang="ru-RU" sz="1600" b="1" dirty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РФ от 24 июня 2009 г. N </a:t>
            </a:r>
            <a:r>
              <a:rPr lang="ru-RU" sz="1600" b="1" dirty="0" smtClean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715</a:t>
            </a:r>
            <a:endParaRPr lang="ru-RU" sz="1600" b="1" dirty="0">
              <a:solidFill>
                <a:srgbClr val="2C4B78"/>
              </a:solidFill>
              <a:ea typeface="Arial Unicode MS" pitchFamily="34" charset="-128"/>
              <a:cs typeface="Arial" charset="0"/>
            </a:endParaRPr>
          </a:p>
          <a:p>
            <a:pPr algn="just">
              <a:buFont typeface="Arial" charset="0"/>
              <a:buNone/>
            </a:pPr>
            <a:r>
              <a:rPr lang="ru-RU" sz="1600" b="1" dirty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Указ </a:t>
            </a:r>
            <a:r>
              <a:rPr lang="ru-RU" sz="1600" b="1" dirty="0" smtClean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Президента </a:t>
            </a:r>
            <a:r>
              <a:rPr lang="ru-RU" sz="1600" b="1" dirty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РФ от 12 мая 2011 г. </a:t>
            </a:r>
            <a:r>
              <a:rPr lang="en-US" sz="1600" b="1" dirty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  </a:t>
            </a:r>
            <a:r>
              <a:rPr lang="ru-RU" sz="1600" b="1" dirty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N </a:t>
            </a:r>
            <a:r>
              <a:rPr lang="ru-RU" sz="1600" b="1" dirty="0" smtClean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637</a:t>
            </a:r>
          </a:p>
          <a:p>
            <a:pPr algn="just">
              <a:buFont typeface="Arial" charset="0"/>
              <a:buNone/>
            </a:pPr>
            <a:r>
              <a:rPr lang="ru-RU" sz="1600" b="1" dirty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Указ Президента РФ от </a:t>
            </a:r>
            <a:r>
              <a:rPr lang="ru-RU" sz="1600" b="1" dirty="0" smtClean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17 апреля </a:t>
            </a:r>
            <a:r>
              <a:rPr lang="ru-RU" sz="1600" b="1" dirty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2012 г. N </a:t>
            </a:r>
            <a:r>
              <a:rPr lang="ru-RU" sz="1600" b="1" dirty="0" smtClean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456</a:t>
            </a:r>
            <a:endParaRPr lang="ru-RU" sz="1600" b="1" dirty="0">
              <a:solidFill>
                <a:srgbClr val="2C4B78"/>
              </a:solidFill>
              <a:ea typeface="Arial Unicode MS" pitchFamily="34" charset="-128"/>
              <a:cs typeface="Arial" charset="0"/>
            </a:endParaRPr>
          </a:p>
          <a:p>
            <a:pPr algn="just"/>
            <a:r>
              <a:rPr lang="ru-RU" sz="1600" b="1" dirty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Указ Президента РФ от 30 сентября 2012 г. N 1335</a:t>
            </a:r>
          </a:p>
          <a:p>
            <a:pPr algn="just"/>
            <a:r>
              <a:rPr lang="ru-RU" sz="1600" b="1" dirty="0" smtClean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Указ Президента РФ от 20 апреля 2013 г. № 367 </a:t>
            </a:r>
          </a:p>
          <a:p>
            <a:pPr algn="just">
              <a:buFont typeface="Arial" charset="0"/>
              <a:buNone/>
            </a:pPr>
            <a:r>
              <a:rPr lang="ru-RU" sz="1600" b="1" dirty="0" smtClean="0">
                <a:solidFill>
                  <a:srgbClr val="2C4B78"/>
                </a:solidFill>
                <a:ea typeface="Arial Unicode MS" pitchFamily="34" charset="-128"/>
                <a:cs typeface="Arial" charset="0"/>
              </a:rPr>
              <a:t> </a:t>
            </a:r>
            <a:endParaRPr lang="ru-RU" sz="1600" b="1" dirty="0">
              <a:solidFill>
                <a:srgbClr val="2C4B78"/>
              </a:solidFill>
              <a:ea typeface="Arial Unicode MS" pitchFamily="34" charset="-128"/>
              <a:cs typeface="Arial" charset="0"/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203715" y="4087474"/>
            <a:ext cx="5387500" cy="2581886"/>
          </a:xfrm>
          <a:prstGeom prst="rect">
            <a:avLst/>
          </a:prstGeom>
          <a:solidFill>
            <a:srgbClr val="66FFFF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just" defTabSz="497754" eaLnBrk="1" hangingPunct="1"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497754" defTabSz="497754" eaLnBrk="1" hangingPunct="1">
              <a:defRPr sz="2000">
                <a:solidFill>
                  <a:schemeClr val="lt1"/>
                </a:solidFill>
              </a:defRPr>
            </a:lvl2pPr>
            <a:lvl3pPr marL="995507" defTabSz="497754" eaLnBrk="1" hangingPunct="1">
              <a:defRPr sz="2000">
                <a:solidFill>
                  <a:schemeClr val="lt1"/>
                </a:solidFill>
              </a:defRPr>
            </a:lvl3pPr>
            <a:lvl4pPr marL="1493261" defTabSz="497754" eaLnBrk="1" hangingPunct="1">
              <a:defRPr sz="2000">
                <a:solidFill>
                  <a:schemeClr val="lt1"/>
                </a:solidFill>
              </a:defRPr>
            </a:lvl4pPr>
            <a:lvl5pPr marL="1991015" defTabSz="497754" eaLnBrk="1" hangingPunct="1">
              <a:defRPr sz="2000">
                <a:solidFill>
                  <a:schemeClr val="lt1"/>
                </a:solidFill>
              </a:defRPr>
            </a:lvl5pPr>
            <a:lvl6pPr marL="2488768" defTabSz="497754" eaLnBrk="1" hangingPunct="1">
              <a:defRPr sz="2000">
                <a:solidFill>
                  <a:schemeClr val="lt1"/>
                </a:solidFill>
              </a:defRPr>
            </a:lvl6pPr>
            <a:lvl7pPr marL="2986522" defTabSz="497754" eaLnBrk="1" hangingPunct="1">
              <a:defRPr sz="2000">
                <a:solidFill>
                  <a:schemeClr val="lt1"/>
                </a:solidFill>
              </a:defRPr>
            </a:lvl7pPr>
            <a:lvl8pPr marL="3484275" defTabSz="497754" eaLnBrk="1" hangingPunct="1">
              <a:defRPr sz="2000">
                <a:solidFill>
                  <a:schemeClr val="lt1"/>
                </a:solidFill>
              </a:defRPr>
            </a:lvl8pPr>
            <a:lvl9pPr marL="3982029" defTabSz="497754" eaLnBrk="1" hangingPunct="1">
              <a:defRPr sz="2000">
                <a:solidFill>
                  <a:schemeClr val="lt1"/>
                </a:solidFill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Первый </a:t>
            </a:r>
            <a:r>
              <a:rPr lang="ru-RU" sz="1600" dirty="0"/>
              <a:t>канал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Телеканал «Россия»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Телеканал «Россия-2»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Телекомпания </a:t>
            </a:r>
            <a:r>
              <a:rPr lang="ru-RU" sz="1600" dirty="0"/>
              <a:t>НТВ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Петербург </a:t>
            </a:r>
            <a:r>
              <a:rPr lang="ru-RU" sz="1600" dirty="0"/>
              <a:t>- 5 канал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Телеканал «Россия – Культура»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Российский </a:t>
            </a:r>
            <a:r>
              <a:rPr lang="ru-RU" sz="1600" dirty="0"/>
              <a:t>информационный канал </a:t>
            </a:r>
            <a:r>
              <a:rPr lang="ru-RU" sz="1600" dirty="0" smtClean="0"/>
              <a:t>«Россия-24» 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Детско-юношеский </a:t>
            </a:r>
            <a:r>
              <a:rPr lang="ru-RU" sz="1600" dirty="0"/>
              <a:t>телеканал </a:t>
            </a:r>
            <a:r>
              <a:rPr lang="ru-RU" sz="1600" dirty="0" smtClean="0"/>
              <a:t>«Карусель»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Телеканал  «Общественное </a:t>
            </a:r>
            <a:r>
              <a:rPr lang="ru-RU" sz="1600" dirty="0"/>
              <a:t>телевидение </a:t>
            </a:r>
            <a:r>
              <a:rPr lang="ru-RU" sz="1600" dirty="0" smtClean="0"/>
              <a:t>России»</a:t>
            </a: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/>
              <a:t>ТВ ЦЕНТР - Москва</a:t>
            </a:r>
            <a:endParaRPr lang="ru-RU" sz="1600" dirty="0"/>
          </a:p>
        </p:txBody>
      </p:sp>
      <p:sp>
        <p:nvSpPr>
          <p:cNvPr id="50187" name="Text Placeholder 4"/>
          <p:cNvSpPr txBox="1">
            <a:spLocks/>
          </p:cNvSpPr>
          <p:nvPr/>
        </p:nvSpPr>
        <p:spPr bwMode="auto">
          <a:xfrm>
            <a:off x="151045" y="3444582"/>
            <a:ext cx="5492839" cy="60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6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Общероссийские обязательные общедоступные </a:t>
            </a:r>
            <a:r>
              <a:rPr lang="ru-RU" sz="16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телеканалы</a:t>
            </a:r>
            <a:endParaRPr lang="ru-RU" sz="16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93" name="Text Placeholder 4"/>
          <p:cNvSpPr txBox="1">
            <a:spLocks/>
          </p:cNvSpPr>
          <p:nvPr/>
        </p:nvSpPr>
        <p:spPr bwMode="auto">
          <a:xfrm>
            <a:off x="5796136" y="4692045"/>
            <a:ext cx="3228630" cy="907352"/>
          </a:xfrm>
          <a:prstGeom prst="rect">
            <a:avLst/>
          </a:prstGeom>
          <a:solidFill>
            <a:srgbClr val="66FFFF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342900" indent="-342900" algn="just" defTabSz="497754" eaLnBrk="1" hangingPunct="1">
              <a:buFont typeface="+mj-lt"/>
              <a:buAutoNum type="arabicPeriod"/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  <a:lvl2pPr marL="497754" defTabSz="497754" eaLnBrk="1" hangingPunct="1">
              <a:defRPr sz="2000">
                <a:solidFill>
                  <a:schemeClr val="lt1"/>
                </a:solidFill>
              </a:defRPr>
            </a:lvl2pPr>
            <a:lvl3pPr marL="995507" defTabSz="497754" eaLnBrk="1" hangingPunct="1">
              <a:defRPr sz="2000">
                <a:solidFill>
                  <a:schemeClr val="lt1"/>
                </a:solidFill>
              </a:defRPr>
            </a:lvl3pPr>
            <a:lvl4pPr marL="1493261" defTabSz="497754" eaLnBrk="1" hangingPunct="1">
              <a:defRPr sz="2000">
                <a:solidFill>
                  <a:schemeClr val="lt1"/>
                </a:solidFill>
              </a:defRPr>
            </a:lvl4pPr>
            <a:lvl5pPr marL="1991015" defTabSz="497754" eaLnBrk="1" hangingPunct="1">
              <a:defRPr sz="2000">
                <a:solidFill>
                  <a:schemeClr val="lt1"/>
                </a:solidFill>
              </a:defRPr>
            </a:lvl5pPr>
            <a:lvl6pPr marL="2488768" defTabSz="497754" eaLnBrk="1" hangingPunct="1">
              <a:defRPr sz="2000">
                <a:solidFill>
                  <a:schemeClr val="lt1"/>
                </a:solidFill>
              </a:defRPr>
            </a:lvl6pPr>
            <a:lvl7pPr marL="2986522" defTabSz="497754" eaLnBrk="1" hangingPunct="1">
              <a:defRPr sz="2000">
                <a:solidFill>
                  <a:schemeClr val="lt1"/>
                </a:solidFill>
              </a:defRPr>
            </a:lvl7pPr>
            <a:lvl8pPr marL="3484275" defTabSz="497754" eaLnBrk="1" hangingPunct="1">
              <a:defRPr sz="2000">
                <a:solidFill>
                  <a:schemeClr val="lt1"/>
                </a:solidFill>
              </a:defRPr>
            </a:lvl8pPr>
            <a:lvl9pPr marL="3982029" defTabSz="497754" eaLnBrk="1" hangingPunct="1">
              <a:defRPr sz="2000"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Вести ФМ</a:t>
            </a:r>
          </a:p>
          <a:p>
            <a:r>
              <a:rPr lang="ru-RU" sz="1600" dirty="0"/>
              <a:t>Маяк </a:t>
            </a:r>
          </a:p>
          <a:p>
            <a:r>
              <a:rPr lang="ru-RU" sz="1600" dirty="0"/>
              <a:t>Радио России </a:t>
            </a:r>
            <a:endParaRPr lang="en-US" sz="1600" dirty="0"/>
          </a:p>
        </p:txBody>
      </p:sp>
      <p:pic>
        <p:nvPicPr>
          <p:cNvPr id="15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3715" y="143092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при контроле трансляции общероссийских обязательных общедоступных телеканалов и радиоканалов 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11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16486" y="3861048"/>
            <a:ext cx="3315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Общероссийские обязательные общедоступные радиоканалы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5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2226" name="Picture 2" descr="\\BETA\Analytics\1_Мероприятия\2013_мероприятия\0227_Россвязь\Скрин новос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26381"/>
            <a:ext cx="8337233" cy="57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3715" y="143092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при мониторинге сети Интернет</a:t>
            </a:r>
            <a:endParaRPr lang="ru-RU" sz="2500" b="1" dirty="0">
              <a:solidFill>
                <a:srgbClr val="00AEEF"/>
              </a:solidFill>
              <a:latin typeface="Arial Narrow" panose="020B0606020202030204" pitchFamily="34" charset="0"/>
              <a:cs typeface="Arial Narrow Bold"/>
            </a:endParaRPr>
          </a:p>
        </p:txBody>
      </p:sp>
      <p:sp>
        <p:nvSpPr>
          <p:cNvPr id="9" name="Rectangle 15"/>
          <p:cNvSpPr txBox="1">
            <a:spLocks noChangeArrowheads="1"/>
          </p:cNvSpPr>
          <p:nvPr/>
        </p:nvSpPr>
        <p:spPr>
          <a:xfrm>
            <a:off x="8443904" y="6348891"/>
            <a:ext cx="66162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2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eaLnBrk="1" hangingPunct="1"/>
            <a:fld id="{A5D225B6-CF47-4699-88CF-E911604E8901}" type="slidenum">
              <a:rPr lang="ru-RU" sz="2400" smtClean="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12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5"/>
          <p:cNvSpPr>
            <a:spLocks noChangeArrowheads="1"/>
          </p:cNvSpPr>
          <p:nvPr/>
        </p:nvSpPr>
        <p:spPr bwMode="auto">
          <a:xfrm>
            <a:off x="427038" y="1124744"/>
            <a:ext cx="85375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cs typeface="Arial" charset="0"/>
              </a:rPr>
              <a:t>        </a:t>
            </a:r>
            <a:r>
              <a:rPr lang="ru-RU" b="1" dirty="0">
                <a:solidFill>
                  <a:srgbClr val="2C4B78"/>
                </a:solidFill>
              </a:rPr>
              <a:t>ЕИС - предназначена для автоматизации процессов исполнения государственных функций возложенных на </a:t>
            </a:r>
            <a:r>
              <a:rPr lang="ru-RU" b="1" dirty="0" err="1">
                <a:solidFill>
                  <a:srgbClr val="2C4B78"/>
                </a:solidFill>
              </a:rPr>
              <a:t>Роскомнадзор</a:t>
            </a:r>
            <a:r>
              <a:rPr lang="ru-RU" b="1" dirty="0">
                <a:solidFill>
                  <a:srgbClr val="2C4B78"/>
                </a:solidFill>
              </a:rPr>
              <a:t>. Формирует единую информационно-коммуникационную среду, обеспечивает круглосуточный непрерывный информационный обмен с территориальными органами </a:t>
            </a:r>
            <a:r>
              <a:rPr lang="ru-RU" b="1" dirty="0" smtClean="0">
                <a:solidFill>
                  <a:srgbClr val="2C4B78"/>
                </a:solidFill>
              </a:rPr>
              <a:t>Роскомнадзора.</a:t>
            </a:r>
            <a:endParaRPr lang="ru-RU" b="1" dirty="0">
              <a:solidFill>
                <a:srgbClr val="2C4B78"/>
              </a:solidFill>
            </a:endParaRP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827088" y="2708994"/>
            <a:ext cx="3779837" cy="684213"/>
          </a:xfrm>
          <a:prstGeom prst="roundRect">
            <a:avLst>
              <a:gd name="adj" fmla="val 7736"/>
            </a:avLst>
          </a:prstGeom>
          <a:solidFill>
            <a:srgbClr val="66FFFF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754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Информационный ресурс</a:t>
            </a: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076825" y="2708994"/>
            <a:ext cx="3598863" cy="684213"/>
          </a:xfrm>
          <a:prstGeom prst="roundRect">
            <a:avLst>
              <a:gd name="adj" fmla="val 7736"/>
            </a:avLst>
          </a:prstGeom>
          <a:solidFill>
            <a:srgbClr val="66FFFF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754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Пользователи</a:t>
            </a:r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827088" y="3428132"/>
            <a:ext cx="3740150" cy="665162"/>
          </a:xfrm>
          <a:prstGeom prst="roundRect">
            <a:avLst>
              <a:gd name="adj" fmla="val 7736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r>
              <a:rPr lang="ru-RU" sz="1400" b="1" dirty="0">
                <a:solidFill>
                  <a:srgbClr val="2C4B78"/>
                </a:solidFill>
              </a:rPr>
              <a:t>Лицензии в области оказания услуг связи, телерадиовещания, воспроизведения аудиовизуальных произведений</a:t>
            </a:r>
          </a:p>
          <a:p>
            <a:pPr algn="ctr"/>
            <a:endParaRPr lang="ru-RU" sz="1400" b="1" dirty="0">
              <a:solidFill>
                <a:srgbClr val="2C4B78"/>
              </a:solidFill>
            </a:endParaRPr>
          </a:p>
          <a:p>
            <a:pPr algn="ctr"/>
            <a:endParaRPr lang="ru-RU" sz="1400" b="1" dirty="0">
              <a:solidFill>
                <a:srgbClr val="2C4B78"/>
              </a:solidFill>
            </a:endParaRP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5327650" y="3647207"/>
            <a:ext cx="3095625" cy="1035050"/>
          </a:xfrm>
          <a:prstGeom prst="roundRect">
            <a:avLst>
              <a:gd name="adj" fmla="val 7736"/>
            </a:avLst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r>
              <a:rPr lang="ru-RU" sz="1400" b="1" dirty="0">
                <a:solidFill>
                  <a:srgbClr val="2C4B78"/>
                </a:solidFill>
              </a:rPr>
              <a:t>Должностные лица центрального аппарата и территориальных органов Роскомнадзора</a:t>
            </a: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831850" y="4147269"/>
            <a:ext cx="3740150" cy="520700"/>
          </a:xfrm>
          <a:prstGeom prst="roundRect">
            <a:avLst>
              <a:gd name="adj" fmla="val 7736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r>
              <a:rPr lang="ru-RU" sz="1400" b="1" dirty="0">
                <a:solidFill>
                  <a:srgbClr val="2C4B78"/>
                </a:solidFill>
              </a:rPr>
              <a:t>Сведения о зарегистрированных РЭС, сетях связи, СМИ</a:t>
            </a:r>
          </a:p>
          <a:p>
            <a:pPr algn="ctr"/>
            <a:endParaRPr lang="ru-RU" sz="1400" b="1" dirty="0">
              <a:solidFill>
                <a:srgbClr val="2C4B78"/>
              </a:solidFill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</p:txBody>
      </p:sp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827088" y="4721944"/>
            <a:ext cx="3740150" cy="360363"/>
          </a:xfrm>
          <a:prstGeom prst="roundRect">
            <a:avLst>
              <a:gd name="adj" fmla="val 7736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2C4B78"/>
                </a:solidFill>
              </a:rPr>
              <a:t>Сведения о присвоенных радиочастотах</a:t>
            </a:r>
          </a:p>
        </p:txBody>
      </p:sp>
      <p:sp>
        <p:nvSpPr>
          <p:cNvPr id="20" name="Скругленный прямоугольник 19"/>
          <p:cNvSpPr>
            <a:spLocks noChangeArrowheads="1"/>
          </p:cNvSpPr>
          <p:nvPr/>
        </p:nvSpPr>
        <p:spPr bwMode="auto">
          <a:xfrm>
            <a:off x="827088" y="5136282"/>
            <a:ext cx="3740150" cy="396875"/>
          </a:xfrm>
          <a:prstGeom prst="roundRect">
            <a:avLst>
              <a:gd name="adj" fmla="val 7736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2C4B78"/>
                </a:solidFill>
              </a:rPr>
              <a:t>Результаты надзорной деятельности</a:t>
            </a:r>
          </a:p>
        </p:txBody>
      </p:sp>
      <p:sp>
        <p:nvSpPr>
          <p:cNvPr id="21" name="Скругленный прямоугольник 20"/>
          <p:cNvSpPr>
            <a:spLocks noChangeArrowheads="1"/>
          </p:cNvSpPr>
          <p:nvPr/>
        </p:nvSpPr>
        <p:spPr bwMode="auto">
          <a:xfrm>
            <a:off x="827088" y="5588719"/>
            <a:ext cx="3740150" cy="936625"/>
          </a:xfrm>
          <a:prstGeom prst="roundRect">
            <a:avLst>
              <a:gd name="adj" fmla="val 7736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r>
              <a:rPr lang="ru-RU" sz="1400" b="1" dirty="0">
                <a:solidFill>
                  <a:srgbClr val="2C4B78"/>
                </a:solidFill>
              </a:rPr>
              <a:t>Данные об операторах связи, телерадиовещания, персональных данных, федеральных государственных информационных системах </a:t>
            </a:r>
          </a:p>
          <a:p>
            <a:pPr algn="ctr"/>
            <a:endParaRPr lang="ru-RU" sz="1400" b="1" dirty="0">
              <a:solidFill>
                <a:srgbClr val="2C4B78"/>
              </a:solidFill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</p:txBody>
      </p:sp>
      <p:pic>
        <p:nvPicPr>
          <p:cNvPr id="15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3715" y="143092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информационная система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13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262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5"/>
          <p:cNvSpPr>
            <a:spLocks noChangeArrowheads="1"/>
          </p:cNvSpPr>
          <p:nvPr/>
        </p:nvSpPr>
        <p:spPr bwMode="auto">
          <a:xfrm>
            <a:off x="125413" y="1196752"/>
            <a:ext cx="88566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500" dirty="0">
                <a:solidFill>
                  <a:srgbClr val="2C4B78"/>
                </a:solidFill>
                <a:latin typeface="Swis721 Win95BT" pitchFamily="34" charset="0"/>
                <a:cs typeface="Arial" charset="0"/>
              </a:rPr>
              <a:t>        </a:t>
            </a:r>
            <a:r>
              <a:rPr lang="ru-RU" b="1" dirty="0">
                <a:solidFill>
                  <a:srgbClr val="2C4B78"/>
                </a:solidFill>
                <a:cs typeface="Arial" charset="0"/>
              </a:rPr>
              <a:t>ФАИС - предназначена для организации централизованного учета и оперативного формирования отчетов о планировании и состоянии использования  радиочастотного спектра,</a:t>
            </a:r>
            <a:r>
              <a:rPr lang="en-US" b="1" dirty="0">
                <a:solidFill>
                  <a:srgbClr val="2C4B78"/>
                </a:solidFill>
                <a:cs typeface="Arial" charset="0"/>
              </a:rPr>
              <a:t> </a:t>
            </a:r>
            <a:r>
              <a:rPr lang="ru-RU" b="1" dirty="0">
                <a:solidFill>
                  <a:srgbClr val="2C4B78"/>
                </a:solidFill>
                <a:cs typeface="Arial" charset="0"/>
              </a:rPr>
              <a:t>радиоэлектронных средств и средств массовой информации в целях обеспечения  информационных потребностей пользователей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7088" y="3249613"/>
            <a:ext cx="3779837" cy="2508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2C4B78"/>
                </a:solidFill>
              </a:rPr>
              <a:t>Решения ГКРЧ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7088" y="3563938"/>
            <a:ext cx="3779837" cy="4254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2C4B78"/>
                </a:solidFill>
              </a:rPr>
              <a:t>Заключения радиочастотной службы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7088" y="4051300"/>
            <a:ext cx="3779837" cy="5683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2C4B78"/>
                </a:solidFill>
              </a:rPr>
              <a:t>Разрешения на использование радиочастот или радиочастотных каналов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088" y="4681538"/>
            <a:ext cx="3779837" cy="2524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2C4B78"/>
                </a:solidFill>
              </a:rPr>
              <a:t>Лицензии в области связи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7088" y="4995863"/>
            <a:ext cx="3779837" cy="5762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2C4B78"/>
                </a:solidFill>
              </a:rPr>
              <a:t>Сведения о  зарегистрированных радиоэлектронных средствах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7088" y="5635625"/>
            <a:ext cx="3779837" cy="2508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2C4B78"/>
                </a:solidFill>
              </a:rPr>
              <a:t>Результаты радиоконтроля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27088" y="5999261"/>
            <a:ext cx="3779837" cy="3968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rgbClr val="2C4B78"/>
                </a:solidFill>
              </a:rPr>
              <a:t>Данные геоинформационной системы</a:t>
            </a:r>
          </a:p>
        </p:txBody>
      </p:sp>
      <p:sp>
        <p:nvSpPr>
          <p:cNvPr id="23" name="Скругленный прямоугольник 22"/>
          <p:cNvSpPr>
            <a:spLocks noChangeArrowheads="1"/>
          </p:cNvSpPr>
          <p:nvPr/>
        </p:nvSpPr>
        <p:spPr bwMode="auto">
          <a:xfrm>
            <a:off x="827088" y="2492375"/>
            <a:ext cx="3779837" cy="684213"/>
          </a:xfrm>
          <a:prstGeom prst="roundRect">
            <a:avLst>
              <a:gd name="adj" fmla="val 7736"/>
            </a:avLst>
          </a:prstGeom>
          <a:solidFill>
            <a:srgbClr val="66FFFF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754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Информационный ресурс</a:t>
            </a:r>
          </a:p>
        </p:txBody>
      </p:sp>
      <p:sp>
        <p:nvSpPr>
          <p:cNvPr id="24" name="Скругленный прямоугольник 23"/>
          <p:cNvSpPr>
            <a:spLocks noChangeArrowheads="1"/>
          </p:cNvSpPr>
          <p:nvPr/>
        </p:nvSpPr>
        <p:spPr bwMode="auto">
          <a:xfrm>
            <a:off x="5076825" y="2492375"/>
            <a:ext cx="3598863" cy="684213"/>
          </a:xfrm>
          <a:prstGeom prst="roundRect">
            <a:avLst>
              <a:gd name="adj" fmla="val 7736"/>
            </a:avLst>
          </a:prstGeom>
          <a:solidFill>
            <a:srgbClr val="66FFFF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97754"/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Пользователи</a:t>
            </a:r>
          </a:p>
        </p:txBody>
      </p:sp>
      <p:sp>
        <p:nvSpPr>
          <p:cNvPr id="26" name="Скругленный прямоугольник 25"/>
          <p:cNvSpPr>
            <a:spLocks noChangeArrowheads="1"/>
          </p:cNvSpPr>
          <p:nvPr/>
        </p:nvSpPr>
        <p:spPr bwMode="auto">
          <a:xfrm>
            <a:off x="5328442" y="3348038"/>
            <a:ext cx="3095625" cy="431800"/>
          </a:xfrm>
          <a:prstGeom prst="roundRect">
            <a:avLst>
              <a:gd name="adj" fmla="val 7736"/>
            </a:avLst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2C4B78"/>
                </a:solidFill>
              </a:rPr>
              <a:t>Минкомсвязь России</a:t>
            </a:r>
          </a:p>
        </p:txBody>
      </p:sp>
      <p:sp>
        <p:nvSpPr>
          <p:cNvPr id="27" name="Скругленный прямоугольник 26"/>
          <p:cNvSpPr>
            <a:spLocks noChangeArrowheads="1"/>
          </p:cNvSpPr>
          <p:nvPr/>
        </p:nvSpPr>
        <p:spPr bwMode="auto">
          <a:xfrm>
            <a:off x="5364163" y="3897313"/>
            <a:ext cx="3095625" cy="431800"/>
          </a:xfrm>
          <a:prstGeom prst="roundRect">
            <a:avLst>
              <a:gd name="adj" fmla="val 7736"/>
            </a:avLst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r>
              <a:rPr lang="ru-RU" sz="1400" b="1" dirty="0">
                <a:solidFill>
                  <a:srgbClr val="2C4B78"/>
                </a:solidFill>
              </a:rPr>
              <a:t>Роскомнадзор</a:t>
            </a: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</p:txBody>
      </p:sp>
      <p:sp>
        <p:nvSpPr>
          <p:cNvPr id="28" name="Скругленный прямоугольник 27"/>
          <p:cNvSpPr>
            <a:spLocks noChangeArrowheads="1"/>
          </p:cNvSpPr>
          <p:nvPr/>
        </p:nvSpPr>
        <p:spPr bwMode="auto">
          <a:xfrm>
            <a:off x="5364163" y="4433820"/>
            <a:ext cx="3095625" cy="522288"/>
          </a:xfrm>
          <a:prstGeom prst="roundRect">
            <a:avLst>
              <a:gd name="adj" fmla="val 7736"/>
            </a:avLst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ru-RU" sz="1400" b="1" dirty="0">
              <a:solidFill>
                <a:srgbClr val="2C4B78"/>
              </a:solidFill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r>
              <a:rPr lang="ru-RU" sz="1400" b="1" dirty="0">
                <a:solidFill>
                  <a:srgbClr val="2C4B78"/>
                </a:solidFill>
              </a:rPr>
              <a:t>Предприятия радиочастотной службы</a:t>
            </a: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</p:txBody>
      </p:sp>
      <p:sp>
        <p:nvSpPr>
          <p:cNvPr id="29" name="Скругленный прямоугольник 28"/>
          <p:cNvSpPr>
            <a:spLocks noChangeArrowheads="1"/>
          </p:cNvSpPr>
          <p:nvPr/>
        </p:nvSpPr>
        <p:spPr bwMode="auto">
          <a:xfrm>
            <a:off x="5364163" y="5065740"/>
            <a:ext cx="3095625" cy="790575"/>
          </a:xfrm>
          <a:prstGeom prst="roundRect">
            <a:avLst>
              <a:gd name="adj" fmla="val 7736"/>
            </a:avLst>
          </a:prstGeom>
          <a:solidFill>
            <a:schemeClr val="bg1">
              <a:lumMod val="85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r>
              <a:rPr lang="ru-RU" sz="1400" b="1" dirty="0">
                <a:solidFill>
                  <a:srgbClr val="2C4B78"/>
                </a:solidFill>
              </a:rPr>
              <a:t>Пользователи радиочастотного спектра (через Интернет-портал ФАИС)</a:t>
            </a: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  <a:p>
            <a:pPr algn="ctr"/>
            <a:endParaRPr lang="ru-RU" sz="1300" b="1" dirty="0">
              <a:solidFill>
                <a:srgbClr val="2C4B78"/>
              </a:solidFill>
              <a:latin typeface="Swis721 Win95BT" pitchFamily="34" charset="0"/>
            </a:endParaRPr>
          </a:p>
        </p:txBody>
      </p:sp>
      <p:pic>
        <p:nvPicPr>
          <p:cNvPr id="20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861" y="346913"/>
            <a:ext cx="1066635" cy="54127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8355" y="148165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автоматизированная информационная система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14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5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76456" y="6309320"/>
            <a:ext cx="224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 </a:t>
            </a:r>
            <a:endParaRPr lang="ru-RU" sz="1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098384"/>
              </p:ext>
            </p:extLst>
          </p:nvPr>
        </p:nvGraphicFramePr>
        <p:xfrm>
          <a:off x="446857" y="1196753"/>
          <a:ext cx="8229599" cy="163642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89039"/>
                <a:gridCol w="1008112"/>
                <a:gridCol w="1080120"/>
                <a:gridCol w="1152128"/>
                <a:gridCol w="936104"/>
                <a:gridCol w="864096"/>
              </a:tblGrid>
              <a:tr h="267917"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ОАО "МТС"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ОАО "МегаФон"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ОАО "ВымпелКом"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ОАО "Ростелеком"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Всего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</a:tr>
              <a:tr h="249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выявленных РЭС c признаками нарушений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879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1405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877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91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3252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</a:tr>
              <a:tr h="274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</a:t>
                      </a:r>
                      <a:r>
                        <a:rPr lang="ru-RU" sz="1050" b="1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т.ч. количество выявленных неразрешенных для использования РЭС 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532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918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642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26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2118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</a:tr>
              <a:tr h="200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Выдано предписаний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184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215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160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574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</a:tr>
              <a:tr h="231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Составлено протоколов об АП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1158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1702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1226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114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4200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</a:tr>
              <a:tr h="216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Наложено штрафов (</a:t>
                      </a:r>
                      <a:r>
                        <a:rPr lang="ru-RU" sz="1050" b="1" u="none" strike="noStrike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руб</a:t>
                      </a:r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4 311 104</a:t>
                      </a:r>
                      <a:endParaRPr lang="ru-RU" sz="105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6 263 960</a:t>
                      </a:r>
                      <a:endParaRPr lang="ru-RU" sz="105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4 580 900</a:t>
                      </a:r>
                      <a:endParaRPr lang="ru-RU" sz="1050" b="1" i="0" u="none" strike="noStrike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276 800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15 432 764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438" marR="9438" marT="9438" marB="0" anchor="ctr"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2672454"/>
              </p:ext>
            </p:extLst>
          </p:nvPr>
        </p:nvGraphicFramePr>
        <p:xfrm>
          <a:off x="323528" y="2924944"/>
          <a:ext cx="424847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701251"/>
              </p:ext>
            </p:extLst>
          </p:nvPr>
        </p:nvGraphicFramePr>
        <p:xfrm>
          <a:off x="4067944" y="2974479"/>
          <a:ext cx="5020989" cy="364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66657" y="4869160"/>
            <a:ext cx="4523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61%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4869160"/>
            <a:ext cx="4523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65%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4869160"/>
            <a:ext cx="4523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73%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276" y="5146159"/>
            <a:ext cx="4523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29%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15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pic>
        <p:nvPicPr>
          <p:cNvPr id="16" name="Изображение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61" y="387388"/>
            <a:ext cx="1066635" cy="54127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8355" y="188640"/>
            <a:ext cx="8240188" cy="1007047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выявленных нарушениях использования радиочастотного спектра и принятых мерах по состоянию </a:t>
            </a:r>
            <a:b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31.03.2014 года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16416" y="6371364"/>
            <a:ext cx="730424" cy="365125"/>
          </a:xfrm>
        </p:spPr>
        <p:txBody>
          <a:bodyPr/>
          <a:lstStyle/>
          <a:p>
            <a:pPr algn="r"/>
            <a:fld id="{F0C5FCB2-91F1-4990-901E-00274E588831}" type="slidenum">
              <a:rPr lang="ru-RU" sz="2800" smtClean="0">
                <a:solidFill>
                  <a:schemeClr val="bg1"/>
                </a:solidFill>
                <a:latin typeface="Impact" pitchFamily="34" charset="0"/>
              </a:rPr>
              <a:pPr algn="r"/>
              <a:t>16</a:t>
            </a:fld>
            <a:endParaRPr lang="ru-RU" sz="28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743749" y="1346009"/>
            <a:ext cx="3145644" cy="7730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АВАРИЙНАЯ СИТУАЦИЯ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388068" y="2508885"/>
            <a:ext cx="390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Время устранения </a:t>
            </a:r>
            <a:r>
              <a:rPr lang="en-US" b="1" dirty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6 часов</a:t>
            </a:r>
            <a:endParaRPr lang="ru-RU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966247" y="4595832"/>
            <a:ext cx="7776864" cy="1713488"/>
            <a:chOff x="395536" y="4941168"/>
            <a:chExt cx="8280920" cy="1512168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395536" y="4941168"/>
              <a:ext cx="8280920" cy="1512168"/>
            </a:xfrm>
            <a:prstGeom prst="roundRect">
              <a:avLst/>
            </a:prstGeom>
            <a:noFill/>
            <a:ln>
              <a:solidFill>
                <a:srgbClr val="66CCFF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49443" y="4941168"/>
              <a:ext cx="6662433" cy="46174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n>
                    <a:solidFill>
                      <a:schemeClr val="bg1"/>
                    </a:solidFill>
                  </a:ln>
                  <a:solidFill>
                    <a:srgbClr val="29A5DC"/>
                  </a:solidFill>
                </a:rPr>
                <a:t>АВАРИЙНЫЙ МЕЖСЕТЕВОЙ РОУМИНГ</a:t>
              </a:r>
              <a:endParaRPr lang="ru-RU" sz="2800" b="1" dirty="0">
                <a:ln>
                  <a:solidFill>
                    <a:schemeClr val="bg1"/>
                  </a:solidFill>
                </a:ln>
                <a:solidFill>
                  <a:srgbClr val="29A5DC"/>
                </a:solidFill>
              </a:endParaRPr>
            </a:p>
          </p:txBody>
        </p:sp>
      </p:grpSp>
      <p:sp>
        <p:nvSpPr>
          <p:cNvPr id="70" name="Выноска со стрелкой вниз 69"/>
          <p:cNvSpPr/>
          <p:nvPr/>
        </p:nvSpPr>
        <p:spPr>
          <a:xfrm>
            <a:off x="3305895" y="1267018"/>
            <a:ext cx="4066124" cy="2001366"/>
          </a:xfrm>
          <a:prstGeom prst="downArrowCallout">
            <a:avLst>
              <a:gd name="adj1" fmla="val 25000"/>
              <a:gd name="adj2" fmla="val 63942"/>
              <a:gd name="adj3" fmla="val 10853"/>
              <a:gd name="adj4" fmla="val 84034"/>
            </a:avLst>
          </a:prstGeom>
          <a:noFill/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336532" y="3340288"/>
            <a:ext cx="4115788" cy="369332"/>
          </a:xfrm>
          <a:prstGeom prst="rect">
            <a:avLst/>
          </a:prstGeom>
          <a:ln>
            <a:solidFill>
              <a:srgbClr val="66CC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СЦ РОСКОМНАДЗОРА</a:t>
            </a:r>
            <a:endParaRPr lang="ru-RU" b="1" dirty="0">
              <a:ln>
                <a:solidFill>
                  <a:srgbClr val="0070C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трелка вниз 71"/>
          <p:cNvSpPr/>
          <p:nvPr/>
        </p:nvSpPr>
        <p:spPr>
          <a:xfrm>
            <a:off x="3875188" y="3840796"/>
            <a:ext cx="1201436" cy="648072"/>
          </a:xfrm>
          <a:prstGeom prst="downArrow">
            <a:avLst/>
          </a:prstGeom>
          <a:ln>
            <a:solidFill>
              <a:srgbClr val="66CC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низ 72"/>
          <p:cNvSpPr/>
          <p:nvPr/>
        </p:nvSpPr>
        <p:spPr>
          <a:xfrm rot="5400000">
            <a:off x="2705113" y="3214197"/>
            <a:ext cx="432048" cy="648072"/>
          </a:xfrm>
          <a:prstGeom prst="downArrow">
            <a:avLst/>
          </a:prstGeom>
          <a:ln>
            <a:solidFill>
              <a:srgbClr val="66CC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/>
          <p:cNvSpPr txBox="1"/>
          <p:nvPr/>
        </p:nvSpPr>
        <p:spPr>
          <a:xfrm>
            <a:off x="562821" y="3218217"/>
            <a:ext cx="1983076" cy="646331"/>
          </a:xfrm>
          <a:prstGeom prst="rect">
            <a:avLst/>
          </a:prstGeom>
          <a:ln>
            <a:solidFill>
              <a:srgbClr val="66CC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rgbClr val="0070C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 Роскомнадзора</a:t>
            </a:r>
            <a:endParaRPr lang="ru-RU" b="1" dirty="0">
              <a:ln>
                <a:solidFill>
                  <a:srgbClr val="0070C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966">
            <a:off x="880393" y="2152381"/>
            <a:ext cx="1082340" cy="1082340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59" y="1524683"/>
            <a:ext cx="334426" cy="55399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92" y="1875382"/>
            <a:ext cx="334426" cy="553998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67" y="2191055"/>
            <a:ext cx="334426" cy="553998"/>
          </a:xfrm>
          <a:prstGeom prst="rect">
            <a:avLst/>
          </a:prstGeom>
        </p:spPr>
      </p:pic>
      <p:sp>
        <p:nvSpPr>
          <p:cNvPr id="31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16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pic>
        <p:nvPicPr>
          <p:cNvPr id="34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203715" y="143092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</a:t>
            </a:r>
          </a:p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аварийному межсетевому роумингу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61903"/>
            <a:ext cx="1512168" cy="7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78" y="5291103"/>
            <a:ext cx="2196570" cy="42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61903"/>
            <a:ext cx="1719511" cy="71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27" y="5085184"/>
            <a:ext cx="1457205" cy="104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Стрелка вниз 55"/>
          <p:cNvSpPr/>
          <p:nvPr/>
        </p:nvSpPr>
        <p:spPr>
          <a:xfrm rot="10800000">
            <a:off x="5275330" y="3840796"/>
            <a:ext cx="1201436" cy="648072"/>
          </a:xfrm>
          <a:prstGeom prst="downArrow">
            <a:avLst/>
          </a:prstGeom>
          <a:ln>
            <a:solidFill>
              <a:srgbClr val="66CC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3993307" y="2194235"/>
            <a:ext cx="269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Количество БС </a:t>
            </a:r>
            <a:r>
              <a:rPr lang="en-US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ru-RU" b="1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30% </a:t>
            </a:r>
          </a:p>
        </p:txBody>
      </p:sp>
    </p:spTree>
    <p:extLst>
      <p:ext uri="{BB962C8B-B14F-4D97-AF65-F5344CB8AC3E}">
        <p14:creationId xmlns:p14="http://schemas.microsoft.com/office/powerpoint/2010/main" val="24210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974990"/>
              </p:ext>
            </p:extLst>
          </p:nvPr>
        </p:nvGraphicFramePr>
        <p:xfrm>
          <a:off x="306439" y="1151736"/>
          <a:ext cx="8586041" cy="528206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31843"/>
                <a:gridCol w="3915484"/>
                <a:gridCol w="2838714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Дата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Район включения</a:t>
                      </a:r>
                      <a:r>
                        <a:rPr lang="ru-RU" sz="1600" baseline="0" dirty="0" smtClean="0">
                          <a:latin typeface="+mn-lt"/>
                        </a:rPr>
                        <a:t> АМР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Участники АМР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AEE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2013 год</a:t>
                      </a:r>
                      <a:endParaRPr lang="ru-RU" sz="2000" b="1" kern="1200" dirty="0">
                        <a:solidFill>
                          <a:srgbClr val="00AEE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2C4B81"/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15 февраля 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г. Челябинск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ОАО «ВымпелКом», ОАО «МТС», Теле2 Россия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6 июня 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г. Москва, границы Садового кольца 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ОАО «МегаФон», ОАО</a:t>
                      </a:r>
                      <a:r>
                        <a:rPr lang="ru-RU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 «МТС»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930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6 июля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г. Нарьян-Мар;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Амурская область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ОАО «МегаФон», ОАО</a:t>
                      </a:r>
                      <a:r>
                        <a:rPr lang="ru-RU" sz="1600" b="1" baseline="0" dirty="0" smtClean="0">
                          <a:solidFill>
                            <a:srgbClr val="2C4B81"/>
                          </a:solidFill>
                          <a:latin typeface="+mn-lt"/>
                        </a:rPr>
                        <a:t> «МТС», ОАО «ВымпелКом»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15 ноября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Север и Северо-Запад Московской области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ОАО «МегаФон», ОАО</a:t>
                      </a:r>
                      <a:r>
                        <a:rPr lang="ru-RU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 «МТС» 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AEE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 год</a:t>
                      </a:r>
                      <a:endParaRPr lang="ru-RU" sz="2000" b="1" kern="1200" dirty="0">
                        <a:solidFill>
                          <a:srgbClr val="00AEE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846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15 апреля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13 районов Амурской области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ОАО</a:t>
                      </a:r>
                      <a:r>
                        <a:rPr lang="ru-RU" sz="1600" b="1" baseline="0" dirty="0" smtClean="0">
                          <a:solidFill>
                            <a:srgbClr val="2C4B81"/>
                          </a:solidFill>
                          <a:latin typeface="+mn-lt"/>
                        </a:rPr>
                        <a:t> «МТС»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15 апреля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2 района Нижегородской области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ОАО «МегаФон», ОАО</a:t>
                      </a:r>
                      <a:r>
                        <a:rPr lang="ru-RU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 «МТС»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16 апреля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6 районов Нижегородской области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2C4B81"/>
                          </a:solidFill>
                          <a:latin typeface="+mn-lt"/>
                        </a:rPr>
                        <a:t>ОАО «МегаФон», ОАО</a:t>
                      </a:r>
                      <a:r>
                        <a:rPr lang="ru-RU" sz="1600" b="1" baseline="0" dirty="0" smtClean="0">
                          <a:solidFill>
                            <a:srgbClr val="2C4B81"/>
                          </a:solidFill>
                          <a:latin typeface="+mn-lt"/>
                        </a:rPr>
                        <a:t> «МТС»</a:t>
                      </a:r>
                      <a:endParaRPr lang="ru-RU" sz="1600" b="1" dirty="0">
                        <a:solidFill>
                          <a:srgbClr val="2C4B8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1</a:t>
                      </a:r>
                      <a:r>
                        <a:rPr lang="en-US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8 - 19</a:t>
                      </a:r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мая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г. Набережные Челны, г. Елабуга, </a:t>
                      </a:r>
                      <a:r>
                        <a:rPr lang="ru-RU" sz="1600" b="1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Агрызкий</a:t>
                      </a:r>
                      <a:r>
                        <a:rPr lang="ru-RU" sz="16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и </a:t>
                      </a:r>
                      <a:r>
                        <a:rPr lang="ru-RU" sz="1600" b="1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Актанышский</a:t>
                      </a:r>
                      <a:r>
                        <a:rPr lang="ru-RU" sz="16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районы Республики Татарстан 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ОАО «МегаФон», </a:t>
                      </a:r>
                      <a:b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</a:br>
                      <a:r>
                        <a:rPr lang="ru-RU" sz="16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ОАО</a:t>
                      </a:r>
                      <a:r>
                        <a:rPr lang="ru-RU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 «ВымпелКом»</a:t>
                      </a:r>
                      <a:endParaRPr lang="ru-RU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3715" y="143092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включения </a:t>
            </a:r>
          </a:p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аварийного межсетевого роуминга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17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20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1796"/>
            <a:ext cx="8320110" cy="5881580"/>
          </a:xfrm>
          <a:prstGeom prst="rect">
            <a:avLst/>
          </a:prstGeom>
        </p:spPr>
      </p:pic>
      <p:pic>
        <p:nvPicPr>
          <p:cNvPr id="6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3715" y="143092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Тренировки </a:t>
            </a:r>
          </a:p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аварийному межсетевому роумингу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18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60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26147"/>
            <a:ext cx="3816350" cy="23805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4034" name="Picture 2" descr="http://www.vg-news.ru/sites/default/files/news/201207/%20%D0%BD%D0%B0%20%D0%9A%D1%83%D0%B1%D0%B0%D0%BD%D0%B8_320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04581"/>
            <a:ext cx="3985267" cy="23805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841587"/>
              </p:ext>
            </p:extLst>
          </p:nvPr>
        </p:nvGraphicFramePr>
        <p:xfrm>
          <a:off x="180596" y="3645024"/>
          <a:ext cx="8783891" cy="2870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43132"/>
                <a:gridCol w="4320480"/>
                <a:gridCol w="252027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Район чрезвычайной</a:t>
                      </a:r>
                      <a:r>
                        <a:rPr lang="ru-RU" sz="1600" baseline="0" dirty="0" smtClean="0"/>
                        <a:t> ситуации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Причина возникновения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Июль – август </a:t>
                      </a:r>
                      <a:b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</a:br>
                      <a: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2010 г.</a:t>
                      </a:r>
                      <a:endParaRPr lang="ru-RU" sz="1400" dirty="0">
                        <a:solidFill>
                          <a:srgbClr val="2C4B81"/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Республики Марий-Эл,  Мордовия,</a:t>
                      </a:r>
                    </a:p>
                    <a:p>
                      <a: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Владимирская, Воронежская, Московская, Нижегородская, Рязанская области</a:t>
                      </a:r>
                      <a:endParaRPr lang="ru-RU" sz="1400" dirty="0">
                        <a:solidFill>
                          <a:srgbClr val="2C4B81"/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Лесные пожары</a:t>
                      </a:r>
                      <a:endParaRPr lang="ru-RU" sz="1400" dirty="0">
                        <a:solidFill>
                          <a:srgbClr val="2C4B81"/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Декабрь 2010 г. – январь 2011 г.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Московская</a:t>
                      </a:r>
                      <a:r>
                        <a:rPr lang="ru-RU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 область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Ледяной дождь, массовое отключение электроэнергии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Июль – август </a:t>
                      </a:r>
                      <a:b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</a:br>
                      <a: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2012 г.</a:t>
                      </a:r>
                      <a:endParaRPr lang="ru-RU" sz="1400" dirty="0">
                        <a:solidFill>
                          <a:srgbClr val="2C4B81"/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Краснодарский</a:t>
                      </a:r>
                      <a:r>
                        <a:rPr lang="ru-RU" sz="1400" baseline="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 край</a:t>
                      </a:r>
                      <a:endParaRPr lang="ru-RU" sz="1400" dirty="0">
                        <a:solidFill>
                          <a:srgbClr val="2C4B81"/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Сильный</a:t>
                      </a:r>
                      <a:r>
                        <a:rPr lang="ru-RU" sz="1400" baseline="0" dirty="0" smtClean="0">
                          <a:solidFill>
                            <a:srgbClr val="2C4B81"/>
                          </a:solidFill>
                          <a:latin typeface="Swis721 Win95BT" panose="020B0704020202020204" pitchFamily="34" charset="0"/>
                        </a:rPr>
                        <a:t> дождь</a:t>
                      </a:r>
                      <a:endParaRPr lang="ru-RU" sz="1400" dirty="0">
                        <a:solidFill>
                          <a:srgbClr val="2C4B81"/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Август</a:t>
                      </a:r>
                      <a:r>
                        <a:rPr lang="ru-RU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– </a:t>
                      </a:r>
                      <a:r>
                        <a:rPr lang="ru-RU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сентябрь 2013 г.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Амурская область, Еврейская автономная область, Хабаровский край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wis721 Win95BT" panose="020B0704020202020204" pitchFamily="34" charset="0"/>
                        </a:rPr>
                        <a:t>Сильные, продолжительные дожди</a:t>
                      </a:r>
                      <a:endParaRPr lang="ru-RU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Swis721 Win95BT" panose="020B07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519" y="122235"/>
            <a:ext cx="7995025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операторами связи </a:t>
            </a:r>
            <a:b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возникновении чрезвычайных ситуаций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19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13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2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pic>
        <p:nvPicPr>
          <p:cNvPr id="38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203715" y="143092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Ситуационный центр </a:t>
            </a:r>
            <a:r>
              <a:rPr lang="ru-RU" sz="20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Роскомнадзора</a:t>
            </a:r>
          </a:p>
        </p:txBody>
      </p:sp>
      <p:pic>
        <p:nvPicPr>
          <p:cNvPr id="4" name="Пролет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8" y="980728"/>
            <a:ext cx="74676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 descr="C:\Users\ASL\Pictures\дождь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48" y="2817876"/>
            <a:ext cx="1008112" cy="90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SL\Pictures\дождь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444" y="2852634"/>
            <a:ext cx="936104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07505" y="1654003"/>
            <a:ext cx="2418109" cy="1702688"/>
          </a:xfrm>
          <a:prstGeom prst="wedgeRoundRectCallout">
            <a:avLst>
              <a:gd name="adj1" fmla="val 61721"/>
              <a:gd name="adj2" fmla="val 84288"/>
              <a:gd name="adj3" fmla="val 16667"/>
            </a:avLst>
          </a:prstGeom>
          <a:solidFill>
            <a:srgbClr val="99CCFF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0484" y="3609965"/>
            <a:ext cx="1894385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Swis721 Win95BT" pitchFamily="34" charset="0"/>
                <a:cs typeface="Arial" pitchFamily="34" charset="0"/>
              </a:rPr>
              <a:t>Республика Башкортостан</a:t>
            </a:r>
            <a:endParaRPr lang="ru-RU" sz="900" b="1" dirty="0">
              <a:latin typeface="Swis721 Win95BT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90799" y="3957099"/>
            <a:ext cx="1599994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Swis721 Win95BT" pitchFamily="34" charset="0"/>
                <a:cs typeface="Arial" pitchFamily="34" charset="0"/>
              </a:rPr>
              <a:t>Челябинская Область</a:t>
            </a:r>
            <a:endParaRPr lang="ru-RU" sz="900" b="1" dirty="0">
              <a:latin typeface="Swis721 Win95BT" pitchFamily="34" charset="0"/>
              <a:cs typeface="Arial" pitchFamily="34" charset="0"/>
            </a:endParaRPr>
          </a:p>
        </p:txBody>
      </p:sp>
      <p:pic>
        <p:nvPicPr>
          <p:cNvPr id="10" name="Picture 4" descr="C:\Users\ASL\Pictures\Париж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8018"/>
            <a:ext cx="216024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934820" y="2914667"/>
            <a:ext cx="1368152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Swis721 Win95BT" pitchFamily="34" charset="0"/>
                <a:cs typeface="Arial" pitchFamily="34" charset="0"/>
              </a:rPr>
              <a:t>Хабаровский</a:t>
            </a:r>
          </a:p>
          <a:p>
            <a:pPr algn="ctr"/>
            <a:r>
              <a:rPr lang="ru-RU" sz="900" b="1" dirty="0" smtClean="0">
                <a:latin typeface="Swis721 Win95BT" pitchFamily="34" charset="0"/>
                <a:cs typeface="Arial" pitchFamily="34" charset="0"/>
              </a:rPr>
              <a:t>  край</a:t>
            </a:r>
            <a:endParaRPr lang="ru-RU" sz="900" b="1" dirty="0">
              <a:latin typeface="Swis721 Win95BT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26708" y="3772433"/>
            <a:ext cx="1368152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Swis721 Win95BT" pitchFamily="34" charset="0"/>
                <a:cs typeface="Arial" pitchFamily="34" charset="0"/>
              </a:rPr>
              <a:t>Амурская</a:t>
            </a:r>
          </a:p>
          <a:p>
            <a:pPr algn="ctr"/>
            <a:r>
              <a:rPr lang="ru-RU" sz="900" b="1" dirty="0" smtClean="0">
                <a:latin typeface="Swis721 Win95BT" pitchFamily="34" charset="0"/>
                <a:cs typeface="Arial" pitchFamily="34" charset="0"/>
              </a:rPr>
              <a:t> область </a:t>
            </a:r>
            <a:endParaRPr lang="ru-RU" sz="900" b="1" dirty="0">
              <a:latin typeface="Swis721 Win95BT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83124" y="4057044"/>
            <a:ext cx="1368152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Swis721 Win95BT" pitchFamily="34" charset="0"/>
                <a:cs typeface="Arial" pitchFamily="34" charset="0"/>
              </a:rPr>
              <a:t>Приморский</a:t>
            </a:r>
          </a:p>
          <a:p>
            <a:pPr algn="ctr"/>
            <a:r>
              <a:rPr lang="ru-RU" sz="900" b="1" dirty="0" smtClean="0">
                <a:latin typeface="Swis721 Win95BT" pitchFamily="34" charset="0"/>
                <a:cs typeface="Arial" pitchFamily="34" charset="0"/>
              </a:rPr>
              <a:t>  край</a:t>
            </a:r>
            <a:endParaRPr lang="ru-RU" sz="900" b="1" dirty="0">
              <a:latin typeface="Swis721 Win95BT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71780" y="4138198"/>
            <a:ext cx="1368152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Swis721 Win95BT" pitchFamily="34" charset="0"/>
                <a:cs typeface="Arial" pitchFamily="34" charset="0"/>
              </a:rPr>
              <a:t>Еврейская АО</a:t>
            </a:r>
            <a:endParaRPr lang="ru-RU" sz="900" b="1" dirty="0">
              <a:latin typeface="Swis721 Win95BT" pitchFamily="34" charset="0"/>
              <a:cs typeface="Arial" pitchFamily="34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618896" y="1110642"/>
            <a:ext cx="2411585" cy="1707233"/>
          </a:xfrm>
          <a:prstGeom prst="wedgeRoundRectCallout">
            <a:avLst>
              <a:gd name="adj1" fmla="val -57336"/>
              <a:gd name="adj2" fmla="val 106960"/>
              <a:gd name="adj3" fmla="val 16667"/>
            </a:avLst>
          </a:prstGeom>
          <a:solidFill>
            <a:srgbClr val="99CCFF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ASL\Pictures\подтопления в амурской област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00834"/>
            <a:ext cx="2160240" cy="1526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5659" y="5647619"/>
            <a:ext cx="2388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ea typeface="+mj-ea"/>
                <a:cs typeface="+mj-cs"/>
              </a:rPr>
              <a:t>Условные 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ea typeface="+mj-ea"/>
                <a:cs typeface="+mj-cs"/>
              </a:rPr>
              <a:t>обозначения:</a:t>
            </a:r>
            <a:endParaRPr lang="ru-RU" sz="1600" b="1" dirty="0">
              <a:solidFill>
                <a:schemeClr val="bg1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71060" y="6067418"/>
            <a:ext cx="505415" cy="21602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873476" y="6021288"/>
            <a:ext cx="3019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ea typeface="+mj-ea"/>
                <a:cs typeface="+mj-cs"/>
              </a:rPr>
              <a:t>- субъекты РФ, в которых вводился режим  ЧС </a:t>
            </a:r>
            <a:endParaRPr lang="ru-RU" sz="1600" b="1" dirty="0">
              <a:solidFill>
                <a:schemeClr val="bg1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03715" y="4832267"/>
            <a:ext cx="7992888" cy="1477053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rgbClr val="2C4B78"/>
                </a:solidFill>
                <a:latin typeface="+mn-lt"/>
              </a:rPr>
              <a:t>Мониторинг оказания услуг связи и вещания осуществлялся </a:t>
            </a:r>
            <a:br>
              <a:rPr lang="ru-RU" sz="1800" b="1" dirty="0" smtClean="0">
                <a:solidFill>
                  <a:srgbClr val="2C4B78"/>
                </a:solidFill>
                <a:latin typeface="+mn-lt"/>
              </a:rPr>
            </a:br>
            <a:r>
              <a:rPr lang="ru-RU" sz="1800" b="1" dirty="0" smtClean="0">
                <a:solidFill>
                  <a:srgbClr val="2C4B78"/>
                </a:solidFill>
                <a:latin typeface="+mn-lt"/>
              </a:rPr>
              <a:t>в 1013 населенных пунктах:</a:t>
            </a:r>
          </a:p>
          <a:p>
            <a:pPr algn="l"/>
            <a:r>
              <a:rPr lang="ru-RU" sz="1800" b="1" dirty="0" smtClean="0">
                <a:solidFill>
                  <a:srgbClr val="2C4B78"/>
                </a:solidFill>
                <a:latin typeface="+mn-lt"/>
              </a:rPr>
              <a:t>ДФО – 728 н.п.; </a:t>
            </a:r>
          </a:p>
          <a:p>
            <a:pPr algn="l"/>
            <a:r>
              <a:rPr lang="ru-RU" sz="1800" b="1" dirty="0" smtClean="0">
                <a:solidFill>
                  <a:srgbClr val="2C4B78"/>
                </a:solidFill>
                <a:latin typeface="+mn-lt"/>
              </a:rPr>
              <a:t>Республика Башкортостан – 91 н.п.;</a:t>
            </a:r>
          </a:p>
          <a:p>
            <a:pPr algn="l"/>
            <a:r>
              <a:rPr lang="ru-RU" sz="1800" b="1" dirty="0" smtClean="0">
                <a:solidFill>
                  <a:srgbClr val="2C4B78"/>
                </a:solidFill>
                <a:latin typeface="+mn-lt"/>
              </a:rPr>
              <a:t>Челябинская область – 194 н.п.</a:t>
            </a:r>
            <a:endParaRPr lang="ru-RU" sz="18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3" name="Изображение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03715" y="143092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Чрезвычайные ситуации на территории </a:t>
            </a:r>
          </a:p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 август – октябрь 2013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20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435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66" name="Picture 218" descr="C:\Users\ASL\Desktop\Карты\ДФО подтопления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53" y="1220724"/>
            <a:ext cx="4723884" cy="5088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Скругленная прямоугольная выноска 64"/>
          <p:cNvSpPr/>
          <p:nvPr/>
        </p:nvSpPr>
        <p:spPr>
          <a:xfrm>
            <a:off x="6271116" y="1266105"/>
            <a:ext cx="2874305" cy="2173254"/>
          </a:xfrm>
          <a:prstGeom prst="wedgeRoundRectCallout">
            <a:avLst>
              <a:gd name="adj1" fmla="val -59866"/>
              <a:gd name="adj2" fmla="val 106977"/>
              <a:gd name="adj3" fmla="val 16667"/>
            </a:avLst>
          </a:prstGeom>
          <a:solidFill>
            <a:srgbClr val="99CCFF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142424" y="4195766"/>
            <a:ext cx="884044" cy="400110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+mj-lt"/>
                <a:cs typeface="Arial" pitchFamily="34" charset="0"/>
              </a:rPr>
              <a:t>Амурская</a:t>
            </a:r>
          </a:p>
          <a:p>
            <a:pPr algn="ctr"/>
            <a:r>
              <a:rPr lang="ru-RU" sz="1000" b="1" dirty="0" smtClean="0">
                <a:latin typeface="+mj-lt"/>
                <a:cs typeface="Arial" pitchFamily="34" charset="0"/>
              </a:rPr>
              <a:t> область </a:t>
            </a:r>
            <a:endParaRPr lang="ru-RU" sz="1000" b="1" dirty="0">
              <a:latin typeface="+mj-lt"/>
              <a:cs typeface="Arial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103092" y="4652513"/>
            <a:ext cx="934467" cy="400110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+mj-lt"/>
                <a:cs typeface="Arial" pitchFamily="34" charset="0"/>
              </a:rPr>
              <a:t>Хабаровский</a:t>
            </a:r>
          </a:p>
          <a:p>
            <a:pPr algn="ctr"/>
            <a:r>
              <a:rPr lang="ru-RU" sz="1000" b="1" dirty="0" smtClean="0">
                <a:latin typeface="+mj-lt"/>
                <a:cs typeface="Arial" pitchFamily="34" charset="0"/>
              </a:rPr>
              <a:t>  край</a:t>
            </a:r>
            <a:endParaRPr lang="ru-RU" sz="1000" b="1" dirty="0">
              <a:latin typeface="+mj-lt"/>
              <a:cs typeface="Arial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5588927" y="5049774"/>
            <a:ext cx="786919" cy="400110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+mj-lt"/>
                <a:cs typeface="Arial" pitchFamily="34" charset="0"/>
              </a:rPr>
              <a:t>Еврейская</a:t>
            </a:r>
          </a:p>
          <a:p>
            <a:pPr algn="ctr"/>
            <a:r>
              <a:rPr lang="ru-RU" sz="1000" b="1" dirty="0" smtClean="0">
                <a:latin typeface="+mj-lt"/>
                <a:cs typeface="Arial" pitchFamily="34" charset="0"/>
              </a:rPr>
              <a:t> АО</a:t>
            </a:r>
            <a:endParaRPr lang="ru-RU" sz="1000" b="1" dirty="0">
              <a:latin typeface="+mj-lt"/>
              <a:cs typeface="Arial" pitchFamily="34" charset="0"/>
            </a:endParaRPr>
          </a:p>
        </p:txBody>
      </p:sp>
      <p:pic>
        <p:nvPicPr>
          <p:cNvPr id="31748" name="Picture 4" descr="\\BETA\Analytics\5_Доклады_Неделя_Месяц_Квартал\2013\20130909-16.09\фотки\подтопление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16" y="1266105"/>
            <a:ext cx="2806303" cy="2173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1924" y="137441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при восстановлении сетей связи и вещания</a:t>
            </a:r>
            <a:b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подтопленных районах ДФО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21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graphicFrame>
        <p:nvGraphicFramePr>
          <p:cNvPr id="1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375290"/>
              </p:ext>
            </p:extLst>
          </p:nvPr>
        </p:nvGraphicFramePr>
        <p:xfrm>
          <a:off x="28600" y="896660"/>
          <a:ext cx="4903440" cy="5775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5030"/>
                <a:gridCol w="1401616"/>
                <a:gridCol w="1936794"/>
              </a:tblGrid>
              <a:tr h="24518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Прекращено</a:t>
                      </a: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телевизионное и радиовещание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6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Амурская область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с. Золотая Гора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104 чел.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«Россия-1»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0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Еврейская АО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с. Ленинское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6109 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Первый мультиплекс, «Первый канал», </a:t>
                      </a:r>
                      <a:b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«Петербург-5 канал»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5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Еврейская АО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п. Николаевка 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7912 чел.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«Россия-1»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6911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Отключены базовые станции подвижной радиотелефонной связи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8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ОАО</a:t>
                      </a:r>
                      <a:r>
                        <a:rPr lang="ru-RU" sz="11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«ВымпелКом»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 БС в Еврейской АО; 3 БС в Амурской обл.; 3 БС в Хабаровском крае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ОАО «МегаФон»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БС в Амурской обл.; 6 БС в Еврейской АО; 5 БС в Хабаровском крае, 3 БС в Республике Саха-Якутия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5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ОАО «МТС»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 БС в Амурской обл.; 3 БС в Еврейской АО, 1 БС в Хабаровском крае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18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Не оказываются услуги фиксированной телефонной </a:t>
                      </a: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связи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98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ОАО</a:t>
                      </a:r>
                      <a:r>
                        <a:rPr lang="ru-RU" sz="11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«Ростелеком»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Амурская область </a:t>
                      </a:r>
                      <a:r>
                        <a:rPr lang="ru-RU" sz="11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 18 н.п. 2627 абонентам, Еврейская АО в 10 н.п. 545 абонентам,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Хабаровский край в 1 н.п.  38 абонентам, Магаданская область в 2 н.п. 388 абонентам</a:t>
                      </a:r>
                      <a:endParaRPr lang="ru-RU" sz="1100" b="1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18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Полностью не оказываются услуги связи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Амурская область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с. </a:t>
                      </a:r>
                      <a:r>
                        <a:rPr lang="ru-RU" sz="1100" b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Амуро</a:t>
                      </a: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-Балтийск, с. Введеновка,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с. </a:t>
                      </a:r>
                      <a:r>
                        <a:rPr lang="ru-RU" sz="1100" b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Новоникольск</a:t>
                      </a: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с. Панино, пос.</a:t>
                      </a:r>
                      <a:r>
                        <a:rPr lang="ru-RU" sz="1100" b="1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Таежный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Еврейская АО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с. </a:t>
                      </a:r>
                      <a:r>
                        <a:rPr lang="ru-RU" sz="1100" b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Квашнино</a:t>
                      </a:r>
                      <a:endParaRPr lang="ru-RU" sz="11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4" y="1086979"/>
            <a:ext cx="8424936" cy="508223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ая выноска 1"/>
          <p:cNvSpPr/>
          <p:nvPr/>
        </p:nvSpPr>
        <p:spPr>
          <a:xfrm>
            <a:off x="5364088" y="1244009"/>
            <a:ext cx="3240360" cy="1967226"/>
          </a:xfrm>
          <a:prstGeom prst="wedgeRectCallout">
            <a:avLst>
              <a:gd name="adj1" fmla="val -56704"/>
              <a:gd name="adj2" fmla="val 145172"/>
            </a:avLst>
          </a:prstGeom>
          <a:solidFill>
            <a:srgbClr val="FFFFFF">
              <a:alpha val="4902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1" name="Picture 3" descr="C:\Users\ASL\AppData\Local\Microsoft\Windows\Temporary Internet Files\Content.Outlook\7D77EV8A\28 м нового забо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252" y="1321350"/>
            <a:ext cx="3159621" cy="182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ая выноска 15"/>
          <p:cNvSpPr/>
          <p:nvPr/>
        </p:nvSpPr>
        <p:spPr>
          <a:xfrm>
            <a:off x="532064" y="1193358"/>
            <a:ext cx="3240360" cy="1967226"/>
          </a:xfrm>
          <a:prstGeom prst="wedgeRectCallout">
            <a:avLst>
              <a:gd name="adj1" fmla="val 92476"/>
              <a:gd name="adj2" fmla="val 146709"/>
            </a:avLst>
          </a:prstGeom>
          <a:solidFill>
            <a:srgbClr val="FFFFFF">
              <a:alpha val="4902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72" name="Picture 4" descr="\\BETA\Analytics\5_Доклады_Неделя_Месяц_Квартал\2013\20130909-16.09\заглубление в гру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6" y="1244009"/>
            <a:ext cx="3103832" cy="185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02" y="4966803"/>
            <a:ext cx="212725" cy="22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98399" y="4963403"/>
            <a:ext cx="1254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Swis721 Win95BT" panose="020B0704020202020204" pitchFamily="34" charset="0"/>
                <a:cs typeface="Times New Roman" pitchFamily="18" charset="0"/>
              </a:rPr>
              <a:t>Аллея труда, 19</a:t>
            </a:r>
            <a:endParaRPr lang="ru-RU" sz="1000" b="1" dirty="0">
              <a:solidFill>
                <a:schemeClr val="bg1"/>
              </a:solidFill>
              <a:latin typeface="Swis721 Win95BT" panose="020B0704020202020204" pitchFamily="34" charset="0"/>
              <a:cs typeface="Times New Roman" pitchFamily="18" charset="0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380055" y="4091708"/>
            <a:ext cx="3240360" cy="1967226"/>
          </a:xfrm>
          <a:prstGeom prst="wedgeRectCallout">
            <a:avLst>
              <a:gd name="adj1" fmla="val 96088"/>
              <a:gd name="adj2" fmla="val 199"/>
            </a:avLst>
          </a:prstGeom>
          <a:solidFill>
            <a:srgbClr val="FFFFFF">
              <a:alpha val="4902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1" y="4168078"/>
            <a:ext cx="3067305" cy="1810461"/>
          </a:xfrm>
          <a:prstGeom prst="rect">
            <a:avLst/>
          </a:prstGeom>
        </p:spPr>
      </p:pic>
      <p:pic>
        <p:nvPicPr>
          <p:cNvPr id="15" name="Изображение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03715" y="137441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защите от подтопления центра коммутации ОАО «ВымпелКом» в г. Комсомольск-на-Амуре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22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91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3715" y="1268760"/>
            <a:ext cx="8704054" cy="48965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ru-RU" sz="2000" b="1" dirty="0">
                <a:solidFill>
                  <a:srgbClr val="2C4B78"/>
                </a:solidFill>
                <a:latin typeface="+mn-lt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2C4B78"/>
                </a:solidFill>
                <a:latin typeface="+mn-lt"/>
                <a:cs typeface="Arial" pitchFamily="34" charset="0"/>
              </a:rPr>
              <a:t>     Мониторинг оказания услуг связи избирательным комиссиям всех уровней при проведении:</a:t>
            </a: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выборов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Президента Российской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Федерации;</a:t>
            </a: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выборов в Государственную Думу Федерального собрания Российской Федерации;</a:t>
            </a: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Единых дней голосования в субъектах Российской Федерации.</a:t>
            </a:r>
          </a:p>
          <a:p>
            <a:pPr algn="just">
              <a:lnSpc>
                <a:spcPct val="114000"/>
              </a:lnSpc>
            </a:pPr>
            <a:endParaRPr lang="ru-RU" sz="1000" b="1" dirty="0" smtClean="0">
              <a:solidFill>
                <a:schemeClr val="bg1">
                  <a:lumMod val="50000"/>
                </a:schemeClr>
              </a:solidFill>
              <a:latin typeface="+mn-lt"/>
              <a:cs typeface="Arial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ru-RU" sz="2000" b="1" dirty="0" smtClean="0">
                <a:solidFill>
                  <a:srgbClr val="2C4B78"/>
                </a:solidFill>
                <a:latin typeface="+mn-lt"/>
                <a:cs typeface="Arial" pitchFamily="34" charset="0"/>
              </a:rPr>
              <a:t>      Проверка готовности сетей связи к проведению прямых линий</a:t>
            </a:r>
            <a:br>
              <a:rPr lang="ru-RU" sz="2000" b="1" dirty="0" smtClean="0">
                <a:solidFill>
                  <a:srgbClr val="2C4B78"/>
                </a:solidFill>
                <a:latin typeface="+mn-lt"/>
                <a:cs typeface="Arial" pitchFamily="34" charset="0"/>
              </a:rPr>
            </a:br>
            <a:r>
              <a:rPr lang="ru-RU" sz="2000" b="1" dirty="0" smtClean="0">
                <a:solidFill>
                  <a:srgbClr val="2C4B78"/>
                </a:solidFill>
                <a:latin typeface="+mn-lt"/>
                <a:cs typeface="Arial" pitchFamily="34" charset="0"/>
              </a:rPr>
              <a:t>с Президентом Российской Федерации. </a:t>
            </a:r>
          </a:p>
          <a:p>
            <a:pPr algn="just">
              <a:lnSpc>
                <a:spcPct val="114000"/>
              </a:lnSpc>
            </a:pPr>
            <a:endParaRPr lang="ru-RU" sz="1000" b="1" dirty="0" smtClean="0">
              <a:solidFill>
                <a:srgbClr val="2C4B78"/>
              </a:solidFill>
              <a:latin typeface="+mn-lt"/>
              <a:cs typeface="Arial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ru-RU" sz="2000" b="1" dirty="0" smtClean="0">
                <a:solidFill>
                  <a:srgbClr val="2C4B78"/>
                </a:solidFill>
                <a:latin typeface="+mn-lt"/>
                <a:cs typeface="Arial" pitchFamily="34" charset="0"/>
              </a:rPr>
              <a:t>      Контроль осуществления радиоконтроля при подготовке и проведении:</a:t>
            </a: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pitchFamily="34" charset="0"/>
              </a:rPr>
              <a:t>саммита АТЭС-2012;</a:t>
            </a: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XXVII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Всемирной летней Универсиады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Казань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2013;</a:t>
            </a:r>
            <a:endParaRPr lang="ru-RU" sz="2000" b="1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Чемпионата 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мира по легкой атлетике Москва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2013;</a:t>
            </a: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XXII Олимпийских зимних игр и XI Паралимпийских зимних игр в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Сочи.</a:t>
            </a:r>
            <a:endParaRPr lang="ru-RU" sz="2000" b="1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  <a:p>
            <a:pPr marL="342900" indent="-34290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endParaRPr lang="ru-RU" sz="2000" dirty="0">
              <a:solidFill>
                <a:srgbClr val="2C4B78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3715" y="143092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операторами связи при проведении общественно-значимых мероприятий 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23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35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Ivanov_obloga-02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17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80528" y="3987061"/>
            <a:ext cx="9289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solidFill>
                  <a:srgbClr val="17375E"/>
                </a:solidFill>
                <a:latin typeface="Arial"/>
                <a:cs typeface="Arial"/>
              </a:rPr>
              <a:t>СПАСИБО ЗА ВНИМАНИЕ</a:t>
            </a:r>
            <a:endParaRPr lang="ru-RU" sz="3600" b="1" dirty="0">
              <a:solidFill>
                <a:srgbClr val="17375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548178" y="1973143"/>
            <a:ext cx="7956000" cy="2391961"/>
          </a:xfrm>
          <a:prstGeom prst="roundRect">
            <a:avLst>
              <a:gd name="adj" fmla="val 773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marL="465138" lvl="1" indent="-28575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ОРГАНИЗАЦИЯ ВЗАИМОДЕЙСТВИЯ И ИНФОРМАЦИОННОГО ОБМЕНА </a:t>
            </a:r>
            <a:b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 ТЕРРИТОРИАЛЬНЫМИ ОРГАНАМИ РОСКОМНАДЗОРА, ПРЕДПРИЯТИЯМИ РАДИОЧАСТОТНОЙ СЛУЖБЫ, ЗАИНТЕРЕСОВАННЫМИ ФЕДЕРАЬНЫМИ ОРГАНАМИ ИСПОЛНИТЕЛЬНОЙ ВЛАСТИ И ОПЕРАТОРАМИ СВЯЗИ В ПОВСЕДНЕВНОЙ ДЕЯТЕЛЬНОСТИ И В УСЛОВИЯХ ЧРЕЗВЫЧАЙНОЙ СИТУАЦИИ В РАМКАХ ОСУЩЕСТВЛЕНИЯ ПОЛНОМОЧИЙ РОСКОМНАДЗОРА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611560" y="1294395"/>
            <a:ext cx="7920000" cy="751921"/>
          </a:xfrm>
          <a:prstGeom prst="roundRect">
            <a:avLst>
              <a:gd name="adj" fmla="val 773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marL="465138" lvl="1" indent="-285750" algn="just">
              <a:lnSpc>
                <a:spcPct val="114000"/>
              </a:lnSpc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СБОР, АНАЛИЗ И ПРЕДСТАВЛЕНИЕ РУКОВОДСТВУ ИНФОРМАЦИИ</a:t>
            </a:r>
            <a:b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 ПЕРЕРЫВАХ ОКАЗАНИЯ УСЛУГ СВЯЗИ И ВЕЩАНИЯ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565430" y="4365104"/>
            <a:ext cx="7920000" cy="751921"/>
          </a:xfrm>
          <a:prstGeom prst="roundRect">
            <a:avLst>
              <a:gd name="adj" fmla="val 773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marL="465138" lvl="1" indent="-285750" algn="just">
              <a:lnSpc>
                <a:spcPct val="114000"/>
              </a:lnSpc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АНАЛИЗ РЕЗУЛЬТАТОВ ОСУЩЕСТВЛЕНИЯ МЕРОПРИЯТИЙ РАДИОКОНТРОЛЯ 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3715" y="143092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Ситуационного центра Роскомнадзора</a:t>
            </a:r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3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24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2" y="1239971"/>
            <a:ext cx="8899488" cy="521336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5496" y="1916832"/>
            <a:ext cx="8932636" cy="3888432"/>
            <a:chOff x="35496" y="1916832"/>
            <a:chExt cx="8932636" cy="3888432"/>
          </a:xfrm>
        </p:grpSpPr>
        <p:sp>
          <p:nvSpPr>
            <p:cNvPr id="14" name="TextBox 13"/>
            <p:cNvSpPr txBox="1"/>
            <p:nvPr/>
          </p:nvSpPr>
          <p:spPr bwMode="auto">
            <a:xfrm>
              <a:off x="6012160" y="3890989"/>
              <a:ext cx="738231" cy="369332"/>
            </a:xfrm>
            <a:prstGeom prst="rect">
              <a:avLst/>
            </a:prstGeom>
            <a:noFill/>
            <a:effectLst>
              <a:glow rad="127000">
                <a:schemeClr val="accent1">
                  <a:alpha val="1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rgbClr val="2C4B78"/>
                  </a:solidFill>
                </a:rPr>
                <a:t>ДФО</a:t>
              </a:r>
            </a:p>
          </p:txBody>
        </p:sp>
        <p:sp>
          <p:nvSpPr>
            <p:cNvPr id="16399" name="TextBox 14"/>
            <p:cNvSpPr txBox="1">
              <a:spLocks noChangeArrowheads="1"/>
            </p:cNvSpPr>
            <p:nvPr/>
          </p:nvSpPr>
          <p:spPr bwMode="auto">
            <a:xfrm>
              <a:off x="4279677" y="3890989"/>
              <a:ext cx="7920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2C4B78"/>
                  </a:solidFill>
                </a:rPr>
                <a:t>СФО</a:t>
              </a:r>
            </a:p>
          </p:txBody>
        </p:sp>
        <p:sp>
          <p:nvSpPr>
            <p:cNvPr id="16400" name="TextBox 15"/>
            <p:cNvSpPr txBox="1">
              <a:spLocks noChangeArrowheads="1"/>
            </p:cNvSpPr>
            <p:nvPr/>
          </p:nvSpPr>
          <p:spPr bwMode="auto">
            <a:xfrm>
              <a:off x="799226" y="3929228"/>
              <a:ext cx="8683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2C4B78"/>
                  </a:solidFill>
                </a:rPr>
                <a:t>ЮФО</a:t>
              </a:r>
            </a:p>
          </p:txBody>
        </p:sp>
        <p:sp>
          <p:nvSpPr>
            <p:cNvPr id="16401" name="TextBox 16"/>
            <p:cNvSpPr txBox="1">
              <a:spLocks noChangeArrowheads="1"/>
            </p:cNvSpPr>
            <p:nvPr/>
          </p:nvSpPr>
          <p:spPr bwMode="auto">
            <a:xfrm>
              <a:off x="1859111" y="2883621"/>
              <a:ext cx="11287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 dirty="0">
                  <a:solidFill>
                    <a:srgbClr val="2C4B78"/>
                  </a:solidFill>
                </a:rPr>
                <a:t>СЗФО</a:t>
              </a:r>
            </a:p>
          </p:txBody>
        </p:sp>
        <p:sp>
          <p:nvSpPr>
            <p:cNvPr id="16402" name="TextBox 17"/>
            <p:cNvSpPr txBox="1">
              <a:spLocks noChangeArrowheads="1"/>
            </p:cNvSpPr>
            <p:nvPr/>
          </p:nvSpPr>
          <p:spPr bwMode="auto">
            <a:xfrm>
              <a:off x="1763688" y="3789040"/>
              <a:ext cx="7421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2C4B78"/>
                  </a:solidFill>
                </a:rPr>
                <a:t>ПФО</a:t>
              </a:r>
            </a:p>
          </p:txBody>
        </p:sp>
        <p:sp>
          <p:nvSpPr>
            <p:cNvPr id="16403" name="TextBox 18"/>
            <p:cNvSpPr txBox="1">
              <a:spLocks noChangeArrowheads="1"/>
            </p:cNvSpPr>
            <p:nvPr/>
          </p:nvSpPr>
          <p:spPr bwMode="auto">
            <a:xfrm>
              <a:off x="2987824" y="3797208"/>
              <a:ext cx="7649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2C4B78"/>
                  </a:solidFill>
                </a:rPr>
                <a:t>УрФО</a:t>
              </a:r>
              <a:endParaRPr lang="ru-RU" b="1" dirty="0">
                <a:solidFill>
                  <a:srgbClr val="2C4B78"/>
                </a:solidFill>
              </a:endParaRPr>
            </a:p>
          </p:txBody>
        </p:sp>
        <p:sp>
          <p:nvSpPr>
            <p:cNvPr id="16404" name="TextBox 19"/>
            <p:cNvSpPr txBox="1">
              <a:spLocks noChangeArrowheads="1"/>
            </p:cNvSpPr>
            <p:nvPr/>
          </p:nvSpPr>
          <p:spPr bwMode="auto">
            <a:xfrm>
              <a:off x="816765" y="4446984"/>
              <a:ext cx="833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2C4B78"/>
                  </a:solidFill>
                </a:rPr>
                <a:t>СКФО</a:t>
              </a: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6804248" y="5229200"/>
              <a:ext cx="21638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1600" b="1">
                  <a:solidFill>
                    <a:srgbClr val="00AEEF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СЦ ФГУП «РЧЦ ДФО»</a:t>
              </a: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899592" y="4962654"/>
              <a:ext cx="22154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1600" b="1">
                  <a:solidFill>
                    <a:srgbClr val="00AEEF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СЦ ФГУП «РЧЦ ЮФО»</a:t>
              </a:r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35496" y="3429000"/>
              <a:ext cx="218658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1600" b="1">
                  <a:solidFill>
                    <a:srgbClr val="00AEEF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СЦ ФГУП «РЧЦ ЦФО»</a:t>
              </a:r>
            </a:p>
          </p:txBody>
        </p:sp>
        <p:sp>
          <p:nvSpPr>
            <p:cNvPr id="30" name="TextBox 29"/>
            <p:cNvSpPr txBox="1"/>
            <p:nvPr/>
          </p:nvSpPr>
          <p:spPr bwMode="auto">
            <a:xfrm>
              <a:off x="49333" y="3117701"/>
              <a:ext cx="22184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1600" b="1">
                  <a:solidFill>
                    <a:srgbClr val="00AEEF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СЦ РОСКОМНАДЗОРА</a:t>
              </a:r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1357518" y="1916832"/>
              <a:ext cx="21135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rgbClr val="00AEEF"/>
                  </a:solidFill>
                  <a:cs typeface="Arial" panose="020B0604020202020204" pitchFamily="34" charset="0"/>
                </a:rPr>
                <a:t>СЦ ФГУП «РЧЦ СЗФО»</a:t>
              </a:r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1677034" y="4293096"/>
              <a:ext cx="20308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1600" b="1">
                  <a:solidFill>
                    <a:srgbClr val="00AEEF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СЦ ФГУП «РЧЦ ПФО»</a:t>
              </a:r>
            </a:p>
          </p:txBody>
        </p:sp>
        <p:sp>
          <p:nvSpPr>
            <p:cNvPr id="33" name="TextBox 32"/>
            <p:cNvSpPr txBox="1"/>
            <p:nvPr/>
          </p:nvSpPr>
          <p:spPr bwMode="auto">
            <a:xfrm>
              <a:off x="2699792" y="3284984"/>
              <a:ext cx="22778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1600" b="1">
                  <a:solidFill>
                    <a:srgbClr val="00AEEF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СЦ ФГУП «РЧЦ УрФО»</a:t>
              </a:r>
            </a:p>
          </p:txBody>
        </p:sp>
        <p:sp>
          <p:nvSpPr>
            <p:cNvPr id="34" name="TextBox 33"/>
            <p:cNvSpPr txBox="1"/>
            <p:nvPr/>
          </p:nvSpPr>
          <p:spPr bwMode="auto">
            <a:xfrm>
              <a:off x="3707446" y="5466710"/>
              <a:ext cx="22005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1600" b="1">
                  <a:solidFill>
                    <a:srgbClr val="00AEEF"/>
                  </a:solidFill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СЦ ФГУП «РЧЦ СФО»</a:t>
              </a:r>
            </a:p>
          </p:txBody>
        </p:sp>
        <p:sp>
          <p:nvSpPr>
            <p:cNvPr id="16434" name="TextBox 49"/>
            <p:cNvSpPr txBox="1">
              <a:spLocks noChangeArrowheads="1"/>
            </p:cNvSpPr>
            <p:nvPr/>
          </p:nvSpPr>
          <p:spPr bwMode="auto">
            <a:xfrm>
              <a:off x="894063" y="3635732"/>
              <a:ext cx="86816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2C4B78"/>
                  </a:solidFill>
                </a:rPr>
                <a:t>ЦФО</a:t>
              </a:r>
            </a:p>
          </p:txBody>
        </p:sp>
        <p:sp>
          <p:nvSpPr>
            <p:cNvPr id="16449" name="Text Box 17"/>
            <p:cNvSpPr txBox="1">
              <a:spLocks noChangeArrowheads="1"/>
            </p:cNvSpPr>
            <p:nvPr/>
          </p:nvSpPr>
          <p:spPr bwMode="auto">
            <a:xfrm>
              <a:off x="871233" y="3372658"/>
              <a:ext cx="85251" cy="8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1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4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sp>
        <p:nvSpPr>
          <p:cNvPr id="72" name="TextBox 19"/>
          <p:cNvSpPr txBox="1">
            <a:spLocks noChangeArrowheads="1"/>
          </p:cNvSpPr>
          <p:nvPr/>
        </p:nvSpPr>
        <p:spPr bwMode="auto">
          <a:xfrm>
            <a:off x="33556" y="4067780"/>
            <a:ext cx="6811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C4B78"/>
                </a:solidFill>
              </a:rPr>
              <a:t>КФО</a:t>
            </a:r>
            <a:endParaRPr lang="ru-RU" b="1" dirty="0">
              <a:solidFill>
                <a:srgbClr val="2C4B78"/>
              </a:solidFill>
            </a:endParaRP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flipV="1">
            <a:off x="140259" y="3460998"/>
            <a:ext cx="1203804" cy="4497"/>
          </a:xfrm>
          <a:prstGeom prst="line">
            <a:avLst/>
          </a:prstGeom>
          <a:ln w="47625">
            <a:solidFill>
              <a:srgbClr val="2C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1691680" y="3691657"/>
            <a:ext cx="0" cy="885775"/>
          </a:xfrm>
          <a:prstGeom prst="line">
            <a:avLst/>
          </a:prstGeom>
          <a:ln w="47625">
            <a:solidFill>
              <a:srgbClr val="2C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V="1">
            <a:off x="1377472" y="1948778"/>
            <a:ext cx="0" cy="885775"/>
          </a:xfrm>
          <a:prstGeom prst="line">
            <a:avLst/>
          </a:prstGeom>
          <a:ln w="47625">
            <a:solidFill>
              <a:srgbClr val="2C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894063" y="4381110"/>
            <a:ext cx="0" cy="885775"/>
          </a:xfrm>
          <a:prstGeom prst="line">
            <a:avLst/>
          </a:prstGeom>
          <a:ln w="47625">
            <a:solidFill>
              <a:srgbClr val="2C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2699792" y="3326468"/>
            <a:ext cx="0" cy="885775"/>
          </a:xfrm>
          <a:prstGeom prst="line">
            <a:avLst/>
          </a:prstGeom>
          <a:ln w="47625">
            <a:solidFill>
              <a:srgbClr val="2C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3707904" y="4838897"/>
            <a:ext cx="0" cy="885775"/>
          </a:xfrm>
          <a:prstGeom prst="line">
            <a:avLst/>
          </a:prstGeom>
          <a:ln w="47625">
            <a:solidFill>
              <a:srgbClr val="2C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6804248" y="4653549"/>
            <a:ext cx="0" cy="885775"/>
          </a:xfrm>
          <a:prstGeom prst="line">
            <a:avLst/>
          </a:prstGeom>
          <a:ln w="47625">
            <a:solidFill>
              <a:srgbClr val="2C4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203715" y="143092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ситуационных центров Роскомнадзора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7192" y="2834553"/>
            <a:ext cx="968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Санкт-Петербург</a:t>
            </a:r>
            <a:endParaRPr lang="ru-RU" sz="8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7152" y="3348946"/>
            <a:ext cx="700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Москва</a:t>
            </a:r>
            <a:endParaRPr lang="ru-RU" sz="800" b="1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3568" y="4183584"/>
            <a:ext cx="968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Ростов-на-Дону</a:t>
            </a:r>
            <a:endParaRPr lang="ru-RU" sz="8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91680" y="3659832"/>
            <a:ext cx="11203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Нижний Новгород</a:t>
            </a:r>
            <a:endParaRPr lang="ru-RU" sz="8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85028" y="4063065"/>
            <a:ext cx="968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Екатеринбург</a:t>
            </a:r>
            <a:endParaRPr lang="ru-RU" sz="800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37835" y="4831651"/>
            <a:ext cx="968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Новосибирск</a:t>
            </a:r>
            <a:endParaRPr lang="ru-RU" sz="800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24772" y="4631650"/>
            <a:ext cx="7715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rgbClr val="0070C0"/>
                </a:solidFill>
              </a:rPr>
              <a:t>Хабаровск</a:t>
            </a:r>
            <a:endParaRPr lang="ru-RU" sz="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7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\\BETA\Share\Фото ППРКУС\2 IMG_0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1039"/>
            <a:ext cx="7784256" cy="46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18040" y="5373216"/>
            <a:ext cx="8745109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Основные возможности: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организация 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рабочих мест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и обеспечение 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связи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в 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районе чрезвычайной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ситуации, местах проведения общественно-значимых мероприятий и т.д. (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IP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-телефония, видеоконференцсвязь, передача данных, в т.ч. с использованием спутникового канала связи)</a:t>
            </a:r>
            <a:endParaRPr lang="ru-RU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организация 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и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осуществление комплексных 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оперативных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мероприятий по </a:t>
            </a:r>
            <a:r>
              <a:rPr lang="ru-RU" sz="1400" b="1" dirty="0" err="1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радиоконтролю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в 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районе применения</a:t>
            </a:r>
          </a:p>
        </p:txBody>
      </p:sp>
      <p:pic>
        <p:nvPicPr>
          <p:cNvPr id="8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3715" y="143092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Мобильный ситуационный центр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5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AutoShape 11"/>
          <p:cNvSpPr>
            <a:spLocks noChangeArrowheads="1"/>
          </p:cNvSpPr>
          <p:nvPr/>
        </p:nvSpPr>
        <p:spPr bwMode="auto">
          <a:xfrm rot="5400000">
            <a:off x="2412377" y="4192368"/>
            <a:ext cx="360362" cy="417158"/>
          </a:xfrm>
          <a:prstGeom prst="upArrow">
            <a:avLst>
              <a:gd name="adj1" fmla="val 50000"/>
              <a:gd name="adj2" fmla="val 5234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18443" name="AutoShape 6"/>
          <p:cNvSpPr>
            <a:spLocks noChangeArrowheads="1"/>
          </p:cNvSpPr>
          <p:nvPr/>
        </p:nvSpPr>
        <p:spPr bwMode="auto">
          <a:xfrm rot="-5400000">
            <a:off x="6692379" y="1993681"/>
            <a:ext cx="360362" cy="344388"/>
          </a:xfrm>
          <a:prstGeom prst="upArrow">
            <a:avLst>
              <a:gd name="adj1" fmla="val 50000"/>
              <a:gd name="adj2" fmla="val 5468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42" name="AutoShape 11"/>
          <p:cNvSpPr>
            <a:spLocks noChangeArrowheads="1"/>
          </p:cNvSpPr>
          <p:nvPr/>
        </p:nvSpPr>
        <p:spPr bwMode="auto">
          <a:xfrm rot="5400000">
            <a:off x="2388808" y="2638300"/>
            <a:ext cx="360362" cy="405621"/>
          </a:xfrm>
          <a:prstGeom prst="upArrow">
            <a:avLst>
              <a:gd name="adj1" fmla="val 50000"/>
              <a:gd name="adj2" fmla="val 5234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35" name="AutoShape 11"/>
          <p:cNvSpPr>
            <a:spLocks noChangeArrowheads="1"/>
          </p:cNvSpPr>
          <p:nvPr/>
        </p:nvSpPr>
        <p:spPr bwMode="auto">
          <a:xfrm rot="5400000">
            <a:off x="2311984" y="4798820"/>
            <a:ext cx="360362" cy="559271"/>
          </a:xfrm>
          <a:prstGeom prst="upArrow">
            <a:avLst>
              <a:gd name="adj1" fmla="val 50000"/>
              <a:gd name="adj2" fmla="val 5234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36" name="AutoShape 11"/>
          <p:cNvSpPr>
            <a:spLocks noChangeArrowheads="1"/>
          </p:cNvSpPr>
          <p:nvPr/>
        </p:nvSpPr>
        <p:spPr bwMode="auto">
          <a:xfrm rot="5400000">
            <a:off x="2315798" y="5673781"/>
            <a:ext cx="360362" cy="551641"/>
          </a:xfrm>
          <a:prstGeom prst="upArrow">
            <a:avLst>
              <a:gd name="adj1" fmla="val 50000"/>
              <a:gd name="adj2" fmla="val 5234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38" name="AutoShape 6"/>
          <p:cNvSpPr>
            <a:spLocks noChangeArrowheads="1"/>
          </p:cNvSpPr>
          <p:nvPr/>
        </p:nvSpPr>
        <p:spPr bwMode="auto">
          <a:xfrm rot="-5400000">
            <a:off x="6692329" y="5299547"/>
            <a:ext cx="360362" cy="344488"/>
          </a:xfrm>
          <a:prstGeom prst="upArrow">
            <a:avLst>
              <a:gd name="adj1" fmla="val 50000"/>
              <a:gd name="adj2" fmla="val 5468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45" name="AutoShape 6"/>
          <p:cNvSpPr>
            <a:spLocks noChangeArrowheads="1"/>
          </p:cNvSpPr>
          <p:nvPr/>
        </p:nvSpPr>
        <p:spPr bwMode="auto">
          <a:xfrm rot="-5400000">
            <a:off x="6692379" y="3080524"/>
            <a:ext cx="360362" cy="344388"/>
          </a:xfrm>
          <a:prstGeom prst="upArrow">
            <a:avLst>
              <a:gd name="adj1" fmla="val 50000"/>
              <a:gd name="adj2" fmla="val 5468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43" name="AutoShape 6"/>
          <p:cNvSpPr>
            <a:spLocks noChangeArrowheads="1"/>
          </p:cNvSpPr>
          <p:nvPr/>
        </p:nvSpPr>
        <p:spPr bwMode="auto">
          <a:xfrm rot="-5400000">
            <a:off x="6692379" y="4213157"/>
            <a:ext cx="360362" cy="344388"/>
          </a:xfrm>
          <a:prstGeom prst="upArrow">
            <a:avLst>
              <a:gd name="adj1" fmla="val 50000"/>
              <a:gd name="adj2" fmla="val 54684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ot="10800000" vert="eaVert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96838" y="890588"/>
            <a:ext cx="6534150" cy="5643562"/>
          </a:xfrm>
          <a:prstGeom prst="roundRect">
            <a:avLst>
              <a:gd name="adj" fmla="val 716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tIns="0" bIns="0"/>
          <a:lstStyle/>
          <a:p>
            <a:pPr algn="ctr" eaLnBrk="0" fontAlgn="auto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b="1" cap="all" dirty="0">
              <a:latin typeface="+mn-lt"/>
            </a:endParaRP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293241" y="1340767"/>
            <a:ext cx="2090738" cy="2722115"/>
          </a:xfrm>
          <a:prstGeom prst="rect">
            <a:avLst/>
          </a:prstGeom>
          <a:solidFill>
            <a:srgbClr val="66FFFF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 defTabSz="497754" eaLnBrk="1" hangingPunct="1">
              <a:defRPr sz="2000"/>
            </a:lvl1pPr>
            <a:lvl2pPr marL="497754" defTabSz="497754" eaLnBrk="1" hangingPunct="1">
              <a:defRPr sz="2000"/>
            </a:lvl2pPr>
            <a:lvl3pPr marL="995507" defTabSz="497754" eaLnBrk="1" hangingPunct="1">
              <a:defRPr sz="2000"/>
            </a:lvl3pPr>
            <a:lvl4pPr marL="1493261" defTabSz="497754" eaLnBrk="1" hangingPunct="1">
              <a:defRPr sz="2000"/>
            </a:lvl4pPr>
            <a:lvl5pPr marL="1991015" defTabSz="497754" eaLnBrk="1" hangingPunct="1">
              <a:defRPr sz="2000"/>
            </a:lvl5pPr>
            <a:lvl6pPr marL="2488768" defTabSz="497754" eaLnBrk="1" hangingPunct="1">
              <a:defRPr sz="2000"/>
            </a:lvl6pPr>
            <a:lvl7pPr marL="2986522" defTabSz="497754" eaLnBrk="1" hangingPunct="1">
              <a:defRPr sz="2000"/>
            </a:lvl7pPr>
            <a:lvl8pPr marL="3484275" defTabSz="497754" eaLnBrk="1" hangingPunct="1">
              <a:defRPr sz="2000"/>
            </a:lvl8pPr>
            <a:lvl9pPr marL="3982029" defTabSz="497754" eaLnBrk="1" hangingPunct="1">
              <a:defRPr sz="2000"/>
            </a:lvl9pPr>
          </a:lstStyle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</a:rPr>
              <a:t>Информационные </a:t>
            </a:r>
          </a:p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</a:rPr>
              <a:t>системы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98851" y="2567268"/>
            <a:ext cx="1655762" cy="547687"/>
          </a:xfrm>
          <a:prstGeom prst="rect">
            <a:avLst/>
          </a:prstGeom>
          <a:solidFill>
            <a:srgbClr val="CCECFF">
              <a:alpha val="47843"/>
            </a:srgbClr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ct val="0"/>
              </a:spcBef>
              <a:spcAft>
                <a:spcPts val="0"/>
              </a:spcAft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ФАИС и АСРК Радиочастотной службы</a:t>
            </a: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98851" y="1848130"/>
            <a:ext cx="1651000" cy="547688"/>
          </a:xfrm>
          <a:prstGeom prst="rect">
            <a:avLst/>
          </a:prstGeom>
          <a:solidFill>
            <a:srgbClr val="CCECFF">
              <a:alpha val="47843"/>
            </a:srgbClr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ЕИС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Роскомнадзора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23528" y="4754581"/>
            <a:ext cx="1600140" cy="547688"/>
          </a:xfrm>
          <a:prstGeom prst="rect">
            <a:avLst/>
          </a:prstGeom>
          <a:solidFill>
            <a:srgbClr val="66CCFF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defRPr sz="1200" b="1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67544" y="4826589"/>
            <a:ext cx="1592264" cy="547687"/>
          </a:xfrm>
          <a:prstGeom prst="rect">
            <a:avLst/>
          </a:prstGeom>
          <a:solidFill>
            <a:srgbClr val="CCECFF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cs typeface="Arial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23441" y="4897536"/>
            <a:ext cx="1589088" cy="547688"/>
          </a:xfrm>
          <a:prstGeom prst="rect">
            <a:avLst/>
          </a:prstGeom>
          <a:solidFill>
            <a:srgbClr val="66CCFF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bg1"/>
                </a:solidFill>
              </a:rPr>
              <a:t>ТО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bg1"/>
                </a:solidFill>
              </a:rPr>
              <a:t>Роскомнадзора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23528" y="5517232"/>
            <a:ext cx="1620000" cy="720000"/>
          </a:xfrm>
          <a:prstGeom prst="rect">
            <a:avLst/>
          </a:prstGeom>
          <a:solidFill>
            <a:srgbClr val="66CCFF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defRPr sz="1200" b="1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467544" y="5589240"/>
            <a:ext cx="1620000" cy="720000"/>
          </a:xfrm>
          <a:prstGeom prst="rect">
            <a:avLst/>
          </a:prstGeom>
          <a:solidFill>
            <a:srgbClr val="CCECFF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>
              <a:latin typeface="+mn-lt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20265" y="5661328"/>
            <a:ext cx="1620000" cy="720000"/>
          </a:xfrm>
          <a:prstGeom prst="rect">
            <a:avLst/>
          </a:prstGeom>
          <a:solidFill>
            <a:srgbClr val="66CCFF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spcBef>
                <a:spcPct val="0"/>
              </a:spcBef>
              <a:defRPr sz="1200" b="1">
                <a:solidFill>
                  <a:schemeClr val="bg1"/>
                </a:solidFill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ru-RU" dirty="0">
                <a:solidFill>
                  <a:srgbClr val="2C4B78"/>
                </a:solidFill>
              </a:rPr>
              <a:t>Предприятия РЧС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8458" name="AutoShape 16"/>
          <p:cNvSpPr>
            <a:spLocks noChangeArrowheads="1"/>
          </p:cNvSpPr>
          <p:nvPr/>
        </p:nvSpPr>
        <p:spPr bwMode="auto">
          <a:xfrm>
            <a:off x="376601" y="2905405"/>
            <a:ext cx="379412" cy="382588"/>
          </a:xfrm>
          <a:prstGeom prst="can">
            <a:avLst>
              <a:gd name="adj" fmla="val 27679"/>
            </a:avLst>
          </a:prstGeom>
          <a:solidFill>
            <a:schemeClr val="bg1">
              <a:lumMod val="6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000" b="1" dirty="0">
                <a:solidFill>
                  <a:srgbClr val="2C4B78"/>
                </a:solidFill>
              </a:rPr>
              <a:t>ИС</a:t>
            </a:r>
          </a:p>
        </p:txBody>
      </p:sp>
      <p:sp>
        <p:nvSpPr>
          <p:cNvPr id="18459" name="AutoShape 16"/>
          <p:cNvSpPr>
            <a:spLocks noChangeArrowheads="1"/>
          </p:cNvSpPr>
          <p:nvPr/>
        </p:nvSpPr>
        <p:spPr bwMode="auto">
          <a:xfrm>
            <a:off x="352788" y="2121180"/>
            <a:ext cx="379413" cy="382588"/>
          </a:xfrm>
          <a:prstGeom prst="can">
            <a:avLst>
              <a:gd name="adj" fmla="val 27679"/>
            </a:avLst>
          </a:prstGeom>
          <a:solidFill>
            <a:schemeClr val="bg1">
              <a:lumMod val="6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1000" b="1" dirty="0">
                <a:solidFill>
                  <a:srgbClr val="2C4B78"/>
                </a:solidFill>
              </a:rPr>
              <a:t>ИС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043607" y="6021071"/>
            <a:ext cx="1168921" cy="3238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rgbClr val="2C4B78"/>
                </a:solidFill>
              </a:rPr>
              <a:t>Ситуационные центры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772817"/>
            <a:ext cx="3889608" cy="435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577436" y="3302762"/>
            <a:ext cx="1655762" cy="547687"/>
          </a:xfrm>
          <a:prstGeom prst="rect">
            <a:avLst/>
          </a:prstGeom>
          <a:solidFill>
            <a:srgbClr val="CCECFF">
              <a:alpha val="47843"/>
            </a:srgbClr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ct val="0"/>
              </a:spcBef>
              <a:spcAft>
                <a:spcPts val="0"/>
              </a:spcAft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АИРС </a:t>
            </a:r>
          </a:p>
          <a:p>
            <a:r>
              <a:rPr lang="ru-RU" dirty="0"/>
              <a:t>ФГУП «ГРЧЦ»</a:t>
            </a:r>
          </a:p>
        </p:txBody>
      </p:sp>
      <p:sp>
        <p:nvSpPr>
          <p:cNvPr id="34" name="AutoShape 16"/>
          <p:cNvSpPr>
            <a:spLocks noChangeArrowheads="1"/>
          </p:cNvSpPr>
          <p:nvPr/>
        </p:nvSpPr>
        <p:spPr bwMode="auto">
          <a:xfrm>
            <a:off x="355186" y="3640899"/>
            <a:ext cx="379412" cy="382588"/>
          </a:xfrm>
          <a:prstGeom prst="can">
            <a:avLst>
              <a:gd name="adj" fmla="val 27679"/>
            </a:avLst>
          </a:prstGeom>
          <a:solidFill>
            <a:schemeClr val="bg1">
              <a:lumMod val="6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000" b="1" dirty="0">
                <a:solidFill>
                  <a:srgbClr val="2C4B78"/>
                </a:solidFill>
              </a:rPr>
              <a:t>ИС</a:t>
            </a:r>
          </a:p>
        </p:txBody>
      </p:sp>
      <p:sp>
        <p:nvSpPr>
          <p:cNvPr id="41" name="Text Box 1"/>
          <p:cNvSpPr txBox="1">
            <a:spLocks noChangeArrowheads="1"/>
          </p:cNvSpPr>
          <p:nvPr/>
        </p:nvSpPr>
        <p:spPr bwMode="auto">
          <a:xfrm>
            <a:off x="7044853" y="4029189"/>
            <a:ext cx="1775619" cy="612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bg1"/>
                </a:solidFill>
              </a:rPr>
              <a:t>Средства массовой информации</a:t>
            </a:r>
          </a:p>
        </p:txBody>
      </p:sp>
      <p:sp>
        <p:nvSpPr>
          <p:cNvPr id="46" name="Text Box 1"/>
          <p:cNvSpPr txBox="1">
            <a:spLocks noChangeArrowheads="1"/>
          </p:cNvSpPr>
          <p:nvPr/>
        </p:nvSpPr>
        <p:spPr bwMode="auto">
          <a:xfrm>
            <a:off x="7044754" y="5192489"/>
            <a:ext cx="1775619" cy="612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sz="1200" b="1" dirty="0">
                <a:solidFill>
                  <a:schemeClr val="bg1"/>
                </a:solidFill>
              </a:rPr>
              <a:t>Сеть Интернет</a:t>
            </a:r>
          </a:p>
        </p:txBody>
      </p:sp>
      <p:sp>
        <p:nvSpPr>
          <p:cNvPr id="47" name="Text Box 1"/>
          <p:cNvSpPr txBox="1">
            <a:spLocks noChangeArrowheads="1"/>
          </p:cNvSpPr>
          <p:nvPr/>
        </p:nvSpPr>
        <p:spPr bwMode="auto">
          <a:xfrm>
            <a:off x="7044853" y="2946330"/>
            <a:ext cx="1775619" cy="612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Операторы связи</a:t>
            </a:r>
          </a:p>
        </p:txBody>
      </p:sp>
      <p:sp>
        <p:nvSpPr>
          <p:cNvPr id="48" name="Text Box 1"/>
          <p:cNvSpPr txBox="1">
            <a:spLocks noChangeArrowheads="1"/>
          </p:cNvSpPr>
          <p:nvPr/>
        </p:nvSpPr>
        <p:spPr bwMode="auto">
          <a:xfrm>
            <a:off x="7044853" y="1772817"/>
            <a:ext cx="1775619" cy="786116"/>
          </a:xfrm>
          <a:prstGeom prst="rect">
            <a:avLst/>
          </a:prstGeom>
          <a:solidFill>
            <a:srgbClr val="00AED1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</a:rPr>
              <a:t>Федеральные органы исполнительной власти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310037" y="4122700"/>
            <a:ext cx="2073942" cy="547688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62000"/>
                </a:schemeClr>
              </a:gs>
              <a:gs pos="80000">
                <a:schemeClr val="accent1">
                  <a:shade val="93000"/>
                  <a:satMod val="130000"/>
                  <a:alpha val="64000"/>
                </a:schemeClr>
              </a:gs>
              <a:gs pos="100000">
                <a:schemeClr val="accent1">
                  <a:shade val="94000"/>
                  <a:satMod val="135000"/>
                  <a:alpha val="78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Публичный Реестр инфраструктуры связи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51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203715" y="143092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информации СЦ Роскомнадзора</a:t>
            </a:r>
          </a:p>
        </p:txBody>
      </p:sp>
      <p:sp>
        <p:nvSpPr>
          <p:cNvPr id="53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6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sp>
        <p:nvSpPr>
          <p:cNvPr id="54" name="AutoShape 16"/>
          <p:cNvSpPr>
            <a:spLocks noChangeArrowheads="1"/>
          </p:cNvSpPr>
          <p:nvPr/>
        </p:nvSpPr>
        <p:spPr bwMode="auto">
          <a:xfrm>
            <a:off x="120331" y="4344604"/>
            <a:ext cx="379412" cy="382588"/>
          </a:xfrm>
          <a:prstGeom prst="can">
            <a:avLst>
              <a:gd name="adj" fmla="val 27679"/>
            </a:avLst>
          </a:prstGeom>
          <a:solidFill>
            <a:schemeClr val="bg1">
              <a:lumMod val="65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000" b="1" dirty="0">
                <a:solidFill>
                  <a:srgbClr val="2C4B78"/>
                </a:solidFill>
              </a:rPr>
              <a:t>ИС</a:t>
            </a:r>
          </a:p>
        </p:txBody>
      </p:sp>
    </p:spTree>
    <p:extLst>
      <p:ext uri="{BB962C8B-B14F-4D97-AF65-F5344CB8AC3E}">
        <p14:creationId xmlns:p14="http://schemas.microsoft.com/office/powerpoint/2010/main" val="366933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Box 140"/>
          <p:cNvSpPr txBox="1">
            <a:spLocks noChangeArrowheads="1"/>
          </p:cNvSpPr>
          <p:nvPr/>
        </p:nvSpPr>
        <p:spPr bwMode="auto">
          <a:xfrm>
            <a:off x="3183384" y="3519705"/>
            <a:ext cx="1117600" cy="341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СЦ ФЦУМ</a:t>
            </a:r>
          </a:p>
        </p:txBody>
      </p:sp>
      <p:sp>
        <p:nvSpPr>
          <p:cNvPr id="118" name="Text Box 142"/>
          <p:cNvSpPr txBox="1">
            <a:spLocks noChangeArrowheads="1"/>
          </p:cNvSpPr>
          <p:nvPr/>
        </p:nvSpPr>
        <p:spPr bwMode="auto">
          <a:xfrm>
            <a:off x="3995936" y="1646648"/>
            <a:ext cx="1285875" cy="388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СЦ Роскомнадзора</a:t>
            </a:r>
          </a:p>
        </p:txBody>
      </p:sp>
      <p:sp>
        <p:nvSpPr>
          <p:cNvPr id="119" name="Text Box 143"/>
          <p:cNvSpPr txBox="1">
            <a:spLocks noChangeArrowheads="1"/>
          </p:cNvSpPr>
          <p:nvPr/>
        </p:nvSpPr>
        <p:spPr bwMode="auto">
          <a:xfrm>
            <a:off x="1979711" y="1646648"/>
            <a:ext cx="1224000" cy="388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НТС, ЦИБ</a:t>
            </a:r>
          </a:p>
        </p:txBody>
      </p:sp>
      <p:sp>
        <p:nvSpPr>
          <p:cNvPr id="121" name="Text Box 138"/>
          <p:cNvSpPr txBox="1">
            <a:spLocks noChangeArrowheads="1"/>
          </p:cNvSpPr>
          <p:nvPr/>
        </p:nvSpPr>
        <p:spPr bwMode="auto">
          <a:xfrm>
            <a:off x="3995936" y="920813"/>
            <a:ext cx="1296000" cy="71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Минкомсвязь</a:t>
            </a:r>
            <a:b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</a:b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России</a:t>
            </a:r>
            <a:endParaRPr lang="ru-RU" sz="1100" b="1" dirty="0">
              <a:solidFill>
                <a:schemeClr val="bg1"/>
              </a:solidFill>
              <a:latin typeface="Swis721 Win95BT" pitchFamily="34" charset="0"/>
            </a:endParaRPr>
          </a:p>
        </p:txBody>
      </p:sp>
      <p:cxnSp>
        <p:nvCxnSpPr>
          <p:cNvPr id="124" name="AutoShape 177"/>
          <p:cNvCxnSpPr>
            <a:cxnSpLocks noChangeShapeType="1"/>
          </p:cNvCxnSpPr>
          <p:nvPr/>
        </p:nvCxnSpPr>
        <p:spPr bwMode="auto">
          <a:xfrm flipV="1">
            <a:off x="611188" y="2200206"/>
            <a:ext cx="3167182" cy="8127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26" name="Прямоугольник 192"/>
          <p:cNvSpPr>
            <a:spLocks noChangeArrowheads="1"/>
          </p:cNvSpPr>
          <p:nvPr/>
        </p:nvSpPr>
        <p:spPr bwMode="auto">
          <a:xfrm>
            <a:off x="897386" y="2393314"/>
            <a:ext cx="7572375" cy="2446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ru-RU" sz="1100" b="1" dirty="0">
                <a:solidFill>
                  <a:srgbClr val="2C4B78"/>
                </a:solidFill>
                <a:latin typeface="Swis721 Win95BT" pitchFamily="34" charset="0"/>
              </a:rPr>
              <a:t>Взаимодействие на основе подписанных Соглашений и Регламентов</a:t>
            </a:r>
          </a:p>
        </p:txBody>
      </p:sp>
      <p:cxnSp>
        <p:nvCxnSpPr>
          <p:cNvPr id="131" name="AutoShape 180"/>
          <p:cNvCxnSpPr>
            <a:cxnSpLocks noChangeShapeType="1"/>
          </p:cNvCxnSpPr>
          <p:nvPr/>
        </p:nvCxnSpPr>
        <p:spPr bwMode="auto">
          <a:xfrm rot="5400000">
            <a:off x="360363" y="2459157"/>
            <a:ext cx="503238" cy="1587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32" name="AutoShape 180"/>
          <p:cNvCxnSpPr>
            <a:cxnSpLocks noChangeShapeType="1"/>
          </p:cNvCxnSpPr>
          <p:nvPr/>
        </p:nvCxnSpPr>
        <p:spPr bwMode="auto">
          <a:xfrm rot="10800000" flipV="1">
            <a:off x="611188" y="2711570"/>
            <a:ext cx="8424862" cy="1587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34" name="AutoShape 180"/>
          <p:cNvCxnSpPr>
            <a:cxnSpLocks noChangeShapeType="1"/>
          </p:cNvCxnSpPr>
          <p:nvPr/>
        </p:nvCxnSpPr>
        <p:spPr bwMode="auto">
          <a:xfrm>
            <a:off x="9013826" y="2754700"/>
            <a:ext cx="22224" cy="2702617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38" name="AutoShape 180"/>
          <p:cNvCxnSpPr>
            <a:cxnSpLocks noChangeShapeType="1"/>
          </p:cNvCxnSpPr>
          <p:nvPr/>
        </p:nvCxnSpPr>
        <p:spPr bwMode="auto">
          <a:xfrm flipV="1">
            <a:off x="857250" y="4049063"/>
            <a:ext cx="8178800" cy="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39" name="Text Box 140"/>
          <p:cNvSpPr txBox="1">
            <a:spLocks noChangeArrowheads="1"/>
          </p:cNvSpPr>
          <p:nvPr/>
        </p:nvSpPr>
        <p:spPr bwMode="auto">
          <a:xfrm>
            <a:off x="219521" y="3528331"/>
            <a:ext cx="1117600" cy="341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ФЦМ</a:t>
            </a:r>
          </a:p>
        </p:txBody>
      </p:sp>
      <p:cxnSp>
        <p:nvCxnSpPr>
          <p:cNvPr id="140" name="Прямая со стрелкой 67"/>
          <p:cNvCxnSpPr>
            <a:cxnSpLocks noChangeShapeType="1"/>
          </p:cNvCxnSpPr>
          <p:nvPr/>
        </p:nvCxnSpPr>
        <p:spPr bwMode="auto">
          <a:xfrm rot="5280000">
            <a:off x="728366" y="2797684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41" name="Text Box 136"/>
          <p:cNvSpPr txBox="1">
            <a:spLocks noChangeArrowheads="1"/>
          </p:cNvSpPr>
          <p:nvPr/>
        </p:nvSpPr>
        <p:spPr bwMode="auto">
          <a:xfrm>
            <a:off x="122659" y="2905007"/>
            <a:ext cx="1332000" cy="603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ОАО «ВымпелКом»</a:t>
            </a:r>
          </a:p>
        </p:txBody>
      </p:sp>
      <p:sp>
        <p:nvSpPr>
          <p:cNvPr id="142" name="Text Box 140"/>
          <p:cNvSpPr txBox="1">
            <a:spLocks noChangeArrowheads="1"/>
          </p:cNvSpPr>
          <p:nvPr/>
        </p:nvSpPr>
        <p:spPr bwMode="auto">
          <a:xfrm>
            <a:off x="1683196" y="3525331"/>
            <a:ext cx="1117600" cy="341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ЕЦУС</a:t>
            </a:r>
          </a:p>
        </p:txBody>
      </p:sp>
      <p:sp>
        <p:nvSpPr>
          <p:cNvPr id="143" name="Text Box 136"/>
          <p:cNvSpPr txBox="1">
            <a:spLocks noChangeArrowheads="1"/>
          </p:cNvSpPr>
          <p:nvPr/>
        </p:nvSpPr>
        <p:spPr bwMode="auto">
          <a:xfrm>
            <a:off x="1571327" y="2897511"/>
            <a:ext cx="1332000" cy="603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ОАО «МТС»</a:t>
            </a:r>
          </a:p>
        </p:txBody>
      </p:sp>
      <p:cxnSp>
        <p:nvCxnSpPr>
          <p:cNvPr id="145" name="Прямая со стрелкой 68"/>
          <p:cNvCxnSpPr>
            <a:cxnSpLocks noChangeShapeType="1"/>
          </p:cNvCxnSpPr>
          <p:nvPr/>
        </p:nvCxnSpPr>
        <p:spPr bwMode="auto">
          <a:xfrm rot="5280000">
            <a:off x="2192041" y="2797684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46" name="Text Box 136"/>
          <p:cNvSpPr txBox="1">
            <a:spLocks noChangeArrowheads="1"/>
          </p:cNvSpPr>
          <p:nvPr/>
        </p:nvSpPr>
        <p:spPr bwMode="auto">
          <a:xfrm>
            <a:off x="3071524" y="2897511"/>
            <a:ext cx="1332000" cy="603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ОАО  </a:t>
            </a:r>
            <a:r>
              <a:rPr lang="ru-RU" sz="1200" kern="0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</a:t>
            </a:r>
            <a:r>
              <a:rPr lang="ru-RU" sz="1100" b="1" dirty="0" err="1">
                <a:solidFill>
                  <a:schemeClr val="bg1"/>
                </a:solidFill>
                <a:latin typeface="Swis721 Win95BT" pitchFamily="34" charset="0"/>
              </a:rPr>
              <a:t>МегаФон</a:t>
            </a:r>
            <a:r>
              <a:rPr lang="ru-RU" sz="1200" kern="0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</a:t>
            </a:r>
          </a:p>
        </p:txBody>
      </p:sp>
      <p:cxnSp>
        <p:nvCxnSpPr>
          <p:cNvPr id="147" name="Прямая со стрелкой 69"/>
          <p:cNvCxnSpPr>
            <a:cxnSpLocks noChangeShapeType="1"/>
          </p:cNvCxnSpPr>
          <p:nvPr/>
        </p:nvCxnSpPr>
        <p:spPr bwMode="auto">
          <a:xfrm rot="5340000">
            <a:off x="3695045" y="2797766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48" name="Text Box 136"/>
          <p:cNvSpPr txBox="1">
            <a:spLocks noChangeArrowheads="1"/>
          </p:cNvSpPr>
          <p:nvPr/>
        </p:nvSpPr>
        <p:spPr bwMode="auto">
          <a:xfrm>
            <a:off x="1907848" y="920813"/>
            <a:ext cx="1296000" cy="715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ФСБ России</a:t>
            </a:r>
            <a:endParaRPr lang="ru-RU" sz="1100" b="1" dirty="0">
              <a:solidFill>
                <a:schemeClr val="bg1"/>
              </a:solidFill>
              <a:latin typeface="Swis721 Win95BT" pitchFamily="34" charset="0"/>
            </a:endParaRPr>
          </a:p>
        </p:txBody>
      </p:sp>
      <p:sp>
        <p:nvSpPr>
          <p:cNvPr id="149" name="Text Box 143"/>
          <p:cNvSpPr txBox="1">
            <a:spLocks noChangeArrowheads="1"/>
          </p:cNvSpPr>
          <p:nvPr/>
        </p:nvSpPr>
        <p:spPr bwMode="auto">
          <a:xfrm>
            <a:off x="5972014" y="1650456"/>
            <a:ext cx="1224000" cy="388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НЦУКС</a:t>
            </a:r>
          </a:p>
        </p:txBody>
      </p:sp>
      <p:sp>
        <p:nvSpPr>
          <p:cNvPr id="150" name="Text Box 143"/>
          <p:cNvSpPr txBox="1">
            <a:spLocks noChangeArrowheads="1"/>
          </p:cNvSpPr>
          <p:nvPr/>
        </p:nvSpPr>
        <p:spPr bwMode="auto">
          <a:xfrm>
            <a:off x="7700152" y="1654090"/>
            <a:ext cx="1224000" cy="388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САЦ</a:t>
            </a:r>
          </a:p>
        </p:txBody>
      </p:sp>
      <p:sp>
        <p:nvSpPr>
          <p:cNvPr id="151" name="Text Box 136"/>
          <p:cNvSpPr txBox="1">
            <a:spLocks noChangeArrowheads="1"/>
          </p:cNvSpPr>
          <p:nvPr/>
        </p:nvSpPr>
        <p:spPr bwMode="auto">
          <a:xfrm>
            <a:off x="5940152" y="920813"/>
            <a:ext cx="1296000" cy="715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МЧС России</a:t>
            </a:r>
          </a:p>
        </p:txBody>
      </p:sp>
      <p:sp>
        <p:nvSpPr>
          <p:cNvPr id="152" name="Text Box 136"/>
          <p:cNvSpPr txBox="1">
            <a:spLocks noChangeArrowheads="1"/>
          </p:cNvSpPr>
          <p:nvPr/>
        </p:nvSpPr>
        <p:spPr bwMode="auto">
          <a:xfrm>
            <a:off x="7664152" y="920813"/>
            <a:ext cx="1296000" cy="715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Минэнерго России</a:t>
            </a:r>
            <a:endParaRPr lang="ru-RU" sz="1100" b="1" dirty="0">
              <a:solidFill>
                <a:schemeClr val="bg1"/>
              </a:solidFill>
              <a:latin typeface="Swis721 Win95BT" pitchFamily="34" charset="0"/>
            </a:endParaRPr>
          </a:p>
        </p:txBody>
      </p:sp>
      <p:cxnSp>
        <p:nvCxnSpPr>
          <p:cNvPr id="153" name="Прямая со стрелкой 40"/>
          <p:cNvCxnSpPr>
            <a:cxnSpLocks noChangeShapeType="1"/>
          </p:cNvCxnSpPr>
          <p:nvPr/>
        </p:nvCxnSpPr>
        <p:spPr bwMode="auto">
          <a:xfrm rot="5340000">
            <a:off x="6561931" y="2926511"/>
            <a:ext cx="503237" cy="17463"/>
          </a:xfrm>
          <a:prstGeom prst="straightConnector1">
            <a:avLst/>
          </a:prstGeom>
          <a:solidFill>
            <a:srgbClr val="00B0F0">
              <a:alpha val="39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</p:cxnSp>
      <p:sp>
        <p:nvSpPr>
          <p:cNvPr id="154" name="Text Box 140"/>
          <p:cNvSpPr txBox="1">
            <a:spLocks noChangeArrowheads="1"/>
          </p:cNvSpPr>
          <p:nvPr/>
        </p:nvSpPr>
        <p:spPr bwMode="auto">
          <a:xfrm>
            <a:off x="6255196" y="3527817"/>
            <a:ext cx="1117600" cy="3412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ЦУСС </a:t>
            </a:r>
          </a:p>
        </p:txBody>
      </p:sp>
      <p:sp>
        <p:nvSpPr>
          <p:cNvPr id="155" name="Text Box 136"/>
          <p:cNvSpPr txBox="1">
            <a:spLocks noChangeArrowheads="1"/>
          </p:cNvSpPr>
          <p:nvPr/>
        </p:nvSpPr>
        <p:spPr bwMode="auto">
          <a:xfrm>
            <a:off x="6143359" y="2897511"/>
            <a:ext cx="1332000" cy="6062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ОАО  «</a:t>
            </a:r>
            <a:r>
              <a:rPr lang="ru-RU" sz="1100" b="1" dirty="0" err="1">
                <a:solidFill>
                  <a:schemeClr val="bg1"/>
                </a:solidFill>
                <a:latin typeface="Swis721 Win95BT" pitchFamily="34" charset="0"/>
              </a:rPr>
              <a:t>Ростелеком</a:t>
            </a: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»</a:t>
            </a:r>
          </a:p>
        </p:txBody>
      </p:sp>
      <p:cxnSp>
        <p:nvCxnSpPr>
          <p:cNvPr id="156" name="AutoShape 180"/>
          <p:cNvCxnSpPr>
            <a:cxnSpLocks noChangeShapeType="1"/>
          </p:cNvCxnSpPr>
          <p:nvPr/>
        </p:nvCxnSpPr>
        <p:spPr bwMode="auto">
          <a:xfrm rot="5400000" flipH="1" flipV="1">
            <a:off x="2478091" y="2107585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57" name="AutoShape 180"/>
          <p:cNvCxnSpPr>
            <a:cxnSpLocks noChangeShapeType="1"/>
          </p:cNvCxnSpPr>
          <p:nvPr/>
        </p:nvCxnSpPr>
        <p:spPr bwMode="auto">
          <a:xfrm rot="16200000" flipV="1">
            <a:off x="3714322" y="2276538"/>
            <a:ext cx="144000" cy="1588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58" name="AutoShape 180"/>
          <p:cNvCxnSpPr>
            <a:cxnSpLocks noChangeShapeType="1"/>
          </p:cNvCxnSpPr>
          <p:nvPr/>
        </p:nvCxnSpPr>
        <p:spPr bwMode="auto">
          <a:xfrm rot="5400000" flipH="1" flipV="1">
            <a:off x="6516224" y="2115027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59" name="AutoShape 180"/>
          <p:cNvCxnSpPr>
            <a:cxnSpLocks noChangeShapeType="1"/>
          </p:cNvCxnSpPr>
          <p:nvPr/>
        </p:nvCxnSpPr>
        <p:spPr bwMode="auto">
          <a:xfrm rot="5400000" flipH="1" flipV="1">
            <a:off x="8244913" y="2115027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60" name="Прямая со стрелкой 95"/>
          <p:cNvCxnSpPr>
            <a:cxnSpLocks noChangeShapeType="1"/>
          </p:cNvCxnSpPr>
          <p:nvPr/>
        </p:nvCxnSpPr>
        <p:spPr bwMode="auto">
          <a:xfrm rot="5340000">
            <a:off x="5266670" y="2797766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61" name="Text Box 140"/>
          <p:cNvSpPr txBox="1">
            <a:spLocks noChangeArrowheads="1"/>
          </p:cNvSpPr>
          <p:nvPr/>
        </p:nvSpPr>
        <p:spPr bwMode="auto">
          <a:xfrm>
            <a:off x="4755009" y="3524603"/>
            <a:ext cx="1117600" cy="341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ГЦУ</a:t>
            </a:r>
          </a:p>
        </p:txBody>
      </p:sp>
      <p:sp>
        <p:nvSpPr>
          <p:cNvPr id="162" name="Text Box 136"/>
          <p:cNvSpPr txBox="1">
            <a:spLocks noChangeArrowheads="1"/>
          </p:cNvSpPr>
          <p:nvPr/>
        </p:nvSpPr>
        <p:spPr bwMode="auto">
          <a:xfrm>
            <a:off x="4643242" y="2897511"/>
            <a:ext cx="1332000" cy="603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ЗАО  «Компания </a:t>
            </a:r>
            <a:r>
              <a:rPr lang="ru-RU" sz="1100" b="1" dirty="0" err="1">
                <a:solidFill>
                  <a:schemeClr val="bg1"/>
                </a:solidFill>
                <a:latin typeface="Swis721 Win95BT" pitchFamily="34" charset="0"/>
              </a:rPr>
              <a:t>ТрансТелеКом</a:t>
            </a: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»</a:t>
            </a:r>
          </a:p>
        </p:txBody>
      </p:sp>
      <p:cxnSp>
        <p:nvCxnSpPr>
          <p:cNvPr id="163" name="AutoShape 177"/>
          <p:cNvCxnSpPr>
            <a:cxnSpLocks noChangeShapeType="1"/>
          </p:cNvCxnSpPr>
          <p:nvPr/>
        </p:nvCxnSpPr>
        <p:spPr bwMode="auto">
          <a:xfrm flipV="1">
            <a:off x="5572125" y="2208332"/>
            <a:ext cx="2744788" cy="4763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64" name="AutoShape 180"/>
          <p:cNvCxnSpPr>
            <a:cxnSpLocks noChangeShapeType="1"/>
          </p:cNvCxnSpPr>
          <p:nvPr/>
        </p:nvCxnSpPr>
        <p:spPr bwMode="auto">
          <a:xfrm rot="16200000" flipV="1">
            <a:off x="5504888" y="2291409"/>
            <a:ext cx="144000" cy="635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65" name="Text Box 136"/>
          <p:cNvSpPr txBox="1">
            <a:spLocks noChangeArrowheads="1"/>
          </p:cNvSpPr>
          <p:nvPr/>
        </p:nvSpPr>
        <p:spPr bwMode="auto">
          <a:xfrm>
            <a:off x="7624385" y="2897511"/>
            <a:ext cx="1332000" cy="603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ФГУП  «РТРС»</a:t>
            </a:r>
          </a:p>
        </p:txBody>
      </p:sp>
      <p:cxnSp>
        <p:nvCxnSpPr>
          <p:cNvPr id="166" name="Прямая со стрелкой 40"/>
          <p:cNvCxnSpPr>
            <a:cxnSpLocks noChangeShapeType="1"/>
          </p:cNvCxnSpPr>
          <p:nvPr/>
        </p:nvCxnSpPr>
        <p:spPr bwMode="auto">
          <a:xfrm rot="5340000">
            <a:off x="8227807" y="2793003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67" name="Text Box 140"/>
          <p:cNvSpPr txBox="1">
            <a:spLocks noChangeArrowheads="1"/>
          </p:cNvSpPr>
          <p:nvPr/>
        </p:nvSpPr>
        <p:spPr bwMode="auto">
          <a:xfrm>
            <a:off x="7736334" y="3524603"/>
            <a:ext cx="1117600" cy="341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ЦДС</a:t>
            </a:r>
          </a:p>
        </p:txBody>
      </p:sp>
      <p:cxnSp>
        <p:nvCxnSpPr>
          <p:cNvPr id="168" name="Прямая со стрелкой 40"/>
          <p:cNvCxnSpPr>
            <a:cxnSpLocks noChangeShapeType="1"/>
          </p:cNvCxnSpPr>
          <p:nvPr/>
        </p:nvCxnSpPr>
        <p:spPr bwMode="auto">
          <a:xfrm rot="5340000">
            <a:off x="6727170" y="2793003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99" name="Text Box 136"/>
          <p:cNvSpPr txBox="1">
            <a:spLocks noChangeArrowheads="1"/>
          </p:cNvSpPr>
          <p:nvPr/>
        </p:nvSpPr>
        <p:spPr bwMode="auto">
          <a:xfrm>
            <a:off x="6152530" y="4238078"/>
            <a:ext cx="1332000" cy="6279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ФГУП  «КС»</a:t>
            </a:r>
          </a:p>
        </p:txBody>
      </p:sp>
      <p:sp>
        <p:nvSpPr>
          <p:cNvPr id="200" name="Text Box 140"/>
          <p:cNvSpPr txBox="1">
            <a:spLocks noChangeArrowheads="1"/>
          </p:cNvSpPr>
          <p:nvPr/>
        </p:nvSpPr>
        <p:spPr bwMode="auto">
          <a:xfrm>
            <a:off x="6263606" y="4894296"/>
            <a:ext cx="1117600" cy="3412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ЦУССС</a:t>
            </a:r>
          </a:p>
        </p:txBody>
      </p:sp>
      <p:sp>
        <p:nvSpPr>
          <p:cNvPr id="197" name="Text Box 136"/>
          <p:cNvSpPr txBox="1">
            <a:spLocks noChangeArrowheads="1"/>
          </p:cNvSpPr>
          <p:nvPr/>
        </p:nvSpPr>
        <p:spPr bwMode="auto">
          <a:xfrm>
            <a:off x="7626440" y="4231442"/>
            <a:ext cx="1332000" cy="627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ОАО</a:t>
            </a:r>
            <a:b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</a:b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«</a:t>
            </a: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Газпром КС»</a:t>
            </a:r>
          </a:p>
        </p:txBody>
      </p:sp>
      <p:sp>
        <p:nvSpPr>
          <p:cNvPr id="198" name="Text Box 140"/>
          <p:cNvSpPr txBox="1">
            <a:spLocks noChangeArrowheads="1"/>
          </p:cNvSpPr>
          <p:nvPr/>
        </p:nvSpPr>
        <p:spPr bwMode="auto">
          <a:xfrm>
            <a:off x="7749348" y="4878317"/>
            <a:ext cx="1117600" cy="3412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КС</a:t>
            </a:r>
          </a:p>
        </p:txBody>
      </p:sp>
      <p:sp>
        <p:nvSpPr>
          <p:cNvPr id="195" name="Text Box 136"/>
          <p:cNvSpPr txBox="1">
            <a:spLocks noChangeArrowheads="1"/>
          </p:cNvSpPr>
          <p:nvPr/>
        </p:nvSpPr>
        <p:spPr bwMode="auto">
          <a:xfrm>
            <a:off x="4663867" y="4229859"/>
            <a:ext cx="1332000" cy="627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ЗАО «АКАДО»</a:t>
            </a:r>
          </a:p>
        </p:txBody>
      </p:sp>
      <p:sp>
        <p:nvSpPr>
          <p:cNvPr id="196" name="Text Box 140"/>
          <p:cNvSpPr txBox="1">
            <a:spLocks noChangeArrowheads="1"/>
          </p:cNvSpPr>
          <p:nvPr/>
        </p:nvSpPr>
        <p:spPr bwMode="auto">
          <a:xfrm>
            <a:off x="4774943" y="4886079"/>
            <a:ext cx="1117600" cy="3412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ЦУС </a:t>
            </a:r>
          </a:p>
        </p:txBody>
      </p:sp>
      <p:sp>
        <p:nvSpPr>
          <p:cNvPr id="193" name="Text Box 136"/>
          <p:cNvSpPr txBox="1">
            <a:spLocks noChangeArrowheads="1"/>
          </p:cNvSpPr>
          <p:nvPr/>
        </p:nvSpPr>
        <p:spPr bwMode="auto">
          <a:xfrm>
            <a:off x="3099882" y="4229861"/>
            <a:ext cx="1332000" cy="6279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ОАО «НКС»</a:t>
            </a:r>
          </a:p>
        </p:txBody>
      </p:sp>
      <p:sp>
        <p:nvSpPr>
          <p:cNvPr id="194" name="Text Box 140"/>
          <p:cNvSpPr txBox="1">
            <a:spLocks noChangeArrowheads="1"/>
          </p:cNvSpPr>
          <p:nvPr/>
        </p:nvSpPr>
        <p:spPr bwMode="auto">
          <a:xfrm>
            <a:off x="3210958" y="4901983"/>
            <a:ext cx="1117600" cy="3412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ПДС</a:t>
            </a:r>
          </a:p>
        </p:txBody>
      </p:sp>
      <p:sp>
        <p:nvSpPr>
          <p:cNvPr id="191" name="Text Box 136"/>
          <p:cNvSpPr txBox="1">
            <a:spLocks noChangeArrowheads="1"/>
          </p:cNvSpPr>
          <p:nvPr/>
        </p:nvSpPr>
        <p:spPr bwMode="auto">
          <a:xfrm>
            <a:off x="1599574" y="4238073"/>
            <a:ext cx="1332000" cy="627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Теле2 Россия</a:t>
            </a:r>
          </a:p>
        </p:txBody>
      </p:sp>
      <p:sp>
        <p:nvSpPr>
          <p:cNvPr id="192" name="Text Box 140"/>
          <p:cNvSpPr txBox="1">
            <a:spLocks noChangeArrowheads="1"/>
          </p:cNvSpPr>
          <p:nvPr/>
        </p:nvSpPr>
        <p:spPr bwMode="auto">
          <a:xfrm>
            <a:off x="1710650" y="4886342"/>
            <a:ext cx="1117600" cy="3412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ЦУС</a:t>
            </a:r>
          </a:p>
        </p:txBody>
      </p:sp>
      <p:sp>
        <p:nvSpPr>
          <p:cNvPr id="189" name="Text Box 136"/>
          <p:cNvSpPr txBox="1">
            <a:spLocks noChangeArrowheads="1"/>
          </p:cNvSpPr>
          <p:nvPr/>
        </p:nvSpPr>
        <p:spPr bwMode="auto">
          <a:xfrm>
            <a:off x="141121" y="4240388"/>
            <a:ext cx="1332000" cy="627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ОАО МГТС</a:t>
            </a:r>
          </a:p>
        </p:txBody>
      </p:sp>
      <p:sp>
        <p:nvSpPr>
          <p:cNvPr id="190" name="Text Box 140"/>
          <p:cNvSpPr txBox="1">
            <a:spLocks noChangeArrowheads="1"/>
          </p:cNvSpPr>
          <p:nvPr/>
        </p:nvSpPr>
        <p:spPr bwMode="auto">
          <a:xfrm>
            <a:off x="252197" y="4888659"/>
            <a:ext cx="1117600" cy="341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ЕЦМ</a:t>
            </a:r>
          </a:p>
        </p:txBody>
      </p:sp>
      <p:cxnSp>
        <p:nvCxnSpPr>
          <p:cNvPr id="175" name="Прямая со стрелкой 61"/>
          <p:cNvCxnSpPr>
            <a:cxnSpLocks noChangeShapeType="1"/>
          </p:cNvCxnSpPr>
          <p:nvPr/>
        </p:nvCxnSpPr>
        <p:spPr bwMode="auto">
          <a:xfrm rot="16200000" flipH="1">
            <a:off x="6657859" y="4129241"/>
            <a:ext cx="144000" cy="476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76" name="Прямая со стрелкой 61"/>
          <p:cNvCxnSpPr>
            <a:cxnSpLocks noChangeShapeType="1"/>
          </p:cNvCxnSpPr>
          <p:nvPr/>
        </p:nvCxnSpPr>
        <p:spPr bwMode="auto">
          <a:xfrm rot="16200000" flipH="1">
            <a:off x="5188181" y="4148264"/>
            <a:ext cx="144000" cy="476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77" name="Прямая со стрелкой 61"/>
          <p:cNvCxnSpPr>
            <a:cxnSpLocks noChangeShapeType="1"/>
          </p:cNvCxnSpPr>
          <p:nvPr/>
        </p:nvCxnSpPr>
        <p:spPr bwMode="auto">
          <a:xfrm rot="16200000" flipH="1">
            <a:off x="3717304" y="4148264"/>
            <a:ext cx="144000" cy="476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78" name="Прямая со стрелкой 61"/>
          <p:cNvCxnSpPr>
            <a:cxnSpLocks noChangeShapeType="1"/>
          </p:cNvCxnSpPr>
          <p:nvPr/>
        </p:nvCxnSpPr>
        <p:spPr bwMode="auto">
          <a:xfrm rot="16200000" flipH="1">
            <a:off x="2280464" y="4148264"/>
            <a:ext cx="144000" cy="476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79" name="Прямая со стрелкой 61"/>
          <p:cNvCxnSpPr>
            <a:cxnSpLocks noChangeShapeType="1"/>
          </p:cNvCxnSpPr>
          <p:nvPr/>
        </p:nvCxnSpPr>
        <p:spPr bwMode="auto">
          <a:xfrm rot="16200000" flipH="1">
            <a:off x="790447" y="4129240"/>
            <a:ext cx="144000" cy="476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80" name="Прямая со стрелкой 61"/>
          <p:cNvCxnSpPr>
            <a:cxnSpLocks noChangeShapeType="1"/>
          </p:cNvCxnSpPr>
          <p:nvPr/>
        </p:nvCxnSpPr>
        <p:spPr bwMode="auto">
          <a:xfrm rot="16200000" flipH="1">
            <a:off x="8098019" y="4129241"/>
            <a:ext cx="144000" cy="476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87" name="Text Box 136"/>
          <p:cNvSpPr txBox="1">
            <a:spLocks noChangeArrowheads="1"/>
          </p:cNvSpPr>
          <p:nvPr/>
        </p:nvSpPr>
        <p:spPr bwMode="auto">
          <a:xfrm>
            <a:off x="2339752" y="5622189"/>
            <a:ext cx="1332000" cy="627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ООО «</a:t>
            </a:r>
            <a:r>
              <a:rPr lang="ru-RU" sz="1100" b="1" dirty="0" err="1">
                <a:solidFill>
                  <a:schemeClr val="bg1"/>
                </a:solidFill>
                <a:latin typeface="Swis721 Win95BT" pitchFamily="34" charset="0"/>
              </a:rPr>
              <a:t>Скартел</a:t>
            </a:r>
            <a:r>
              <a:rPr lang="ru-RU" sz="1100" b="1" dirty="0">
                <a:solidFill>
                  <a:schemeClr val="bg1"/>
                </a:solidFill>
                <a:latin typeface="Swis721 Win95BT" pitchFamily="34" charset="0"/>
              </a:rPr>
              <a:t>»</a:t>
            </a:r>
            <a:r>
              <a:rPr lang="ru-RU" sz="1200" kern="0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lang="ru-RU" sz="1200" kern="0" dirty="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88" name="Text Box 140"/>
          <p:cNvSpPr txBox="1">
            <a:spLocks noChangeArrowheads="1"/>
          </p:cNvSpPr>
          <p:nvPr/>
        </p:nvSpPr>
        <p:spPr bwMode="auto">
          <a:xfrm>
            <a:off x="2450828" y="6254552"/>
            <a:ext cx="1117600" cy="341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ЦУС</a:t>
            </a:r>
          </a:p>
        </p:txBody>
      </p:sp>
      <p:cxnSp>
        <p:nvCxnSpPr>
          <p:cNvPr id="182" name="AutoShape 180"/>
          <p:cNvCxnSpPr>
            <a:cxnSpLocks noChangeShapeType="1"/>
          </p:cNvCxnSpPr>
          <p:nvPr/>
        </p:nvCxnSpPr>
        <p:spPr bwMode="auto">
          <a:xfrm>
            <a:off x="3005752" y="5457317"/>
            <a:ext cx="6030298" cy="1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183" name="Прямая со стрелкой 61"/>
          <p:cNvCxnSpPr>
            <a:cxnSpLocks noChangeShapeType="1"/>
          </p:cNvCxnSpPr>
          <p:nvPr/>
        </p:nvCxnSpPr>
        <p:spPr bwMode="auto">
          <a:xfrm rot="16200000" flipH="1">
            <a:off x="2950576" y="5526952"/>
            <a:ext cx="144000" cy="476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84" name="Text Box 143"/>
          <p:cNvSpPr txBox="1">
            <a:spLocks noChangeArrowheads="1"/>
          </p:cNvSpPr>
          <p:nvPr/>
        </p:nvSpPr>
        <p:spPr bwMode="auto">
          <a:xfrm>
            <a:off x="294063" y="1634555"/>
            <a:ext cx="1224000" cy="3889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Aft>
                <a:spcPts val="1000"/>
              </a:spcAft>
              <a:defRPr/>
            </a:pPr>
            <a:r>
              <a:rPr lang="ru-RU" sz="1100" b="1" dirty="0">
                <a:solidFill>
                  <a:srgbClr val="2C4B78"/>
                </a:solidFill>
                <a:latin typeface="Swis721 Win95BT" pitchFamily="34" charset="0"/>
              </a:rPr>
              <a:t>СЦ</a:t>
            </a:r>
          </a:p>
        </p:txBody>
      </p:sp>
      <p:sp>
        <p:nvSpPr>
          <p:cNvPr id="185" name="Text Box 136"/>
          <p:cNvSpPr txBox="1">
            <a:spLocks noChangeArrowheads="1"/>
          </p:cNvSpPr>
          <p:nvPr/>
        </p:nvSpPr>
        <p:spPr bwMode="auto">
          <a:xfrm>
            <a:off x="251664" y="908720"/>
            <a:ext cx="1296000" cy="715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Гидрометцентр России</a:t>
            </a:r>
            <a:endParaRPr lang="ru-RU" sz="1100" b="1" dirty="0">
              <a:solidFill>
                <a:schemeClr val="bg1"/>
              </a:solidFill>
              <a:latin typeface="Swis721 Win95BT" pitchFamily="34" charset="0"/>
            </a:endParaRPr>
          </a:p>
        </p:txBody>
      </p:sp>
      <p:cxnSp>
        <p:nvCxnSpPr>
          <p:cNvPr id="186" name="AutoShape 180"/>
          <p:cNvCxnSpPr>
            <a:cxnSpLocks noChangeShapeType="1"/>
          </p:cNvCxnSpPr>
          <p:nvPr/>
        </p:nvCxnSpPr>
        <p:spPr bwMode="auto">
          <a:xfrm rot="5400000" flipH="1" flipV="1">
            <a:off x="856532" y="2115027"/>
            <a:ext cx="144000" cy="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76" name="AutoShape 180"/>
          <p:cNvCxnSpPr>
            <a:cxnSpLocks noChangeShapeType="1"/>
          </p:cNvCxnSpPr>
          <p:nvPr/>
        </p:nvCxnSpPr>
        <p:spPr bwMode="auto">
          <a:xfrm flipV="1">
            <a:off x="4638873" y="2053006"/>
            <a:ext cx="0" cy="339156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78" name="Text Box 136"/>
          <p:cNvSpPr txBox="1">
            <a:spLocks noChangeArrowheads="1"/>
          </p:cNvSpPr>
          <p:nvPr/>
        </p:nvSpPr>
        <p:spPr bwMode="auto">
          <a:xfrm>
            <a:off x="3871779" y="5601333"/>
            <a:ext cx="1332000" cy="627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ЗАО </a:t>
            </a:r>
            <a:b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</a:b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«ЭР-Телеком Холдинг»</a:t>
            </a:r>
            <a:r>
              <a:rPr lang="ru-RU" sz="1200" kern="0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lang="ru-RU" sz="1200" kern="0" dirty="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80" name="Text Box 140"/>
          <p:cNvSpPr txBox="1">
            <a:spLocks noChangeArrowheads="1"/>
          </p:cNvSpPr>
          <p:nvPr/>
        </p:nvSpPr>
        <p:spPr bwMode="auto">
          <a:xfrm>
            <a:off x="3982855" y="6233696"/>
            <a:ext cx="1117600" cy="341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ДДС</a:t>
            </a:r>
          </a:p>
        </p:txBody>
      </p:sp>
      <p:cxnSp>
        <p:nvCxnSpPr>
          <p:cNvPr id="81" name="Прямая со стрелкой 61"/>
          <p:cNvCxnSpPr>
            <a:cxnSpLocks noChangeShapeType="1"/>
          </p:cNvCxnSpPr>
          <p:nvPr/>
        </p:nvCxnSpPr>
        <p:spPr bwMode="auto">
          <a:xfrm rot="16200000" flipH="1">
            <a:off x="4470091" y="5514859"/>
            <a:ext cx="144000" cy="476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82" name="Text Box 136"/>
          <p:cNvSpPr txBox="1">
            <a:spLocks noChangeArrowheads="1"/>
          </p:cNvSpPr>
          <p:nvPr/>
        </p:nvSpPr>
        <p:spPr bwMode="auto">
          <a:xfrm>
            <a:off x="5420099" y="5601333"/>
            <a:ext cx="1332000" cy="62792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100" b="1" dirty="0" smtClean="0">
                <a:solidFill>
                  <a:schemeClr val="bg1"/>
                </a:solidFill>
                <a:latin typeface="Swis721 Win95BT" pitchFamily="34" charset="0"/>
              </a:rPr>
              <a:t>ОАО «СМАРТС»</a:t>
            </a:r>
            <a:endParaRPr lang="ru-RU" sz="1200" kern="0" dirty="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83" name="Text Box 140"/>
          <p:cNvSpPr txBox="1">
            <a:spLocks noChangeArrowheads="1"/>
          </p:cNvSpPr>
          <p:nvPr/>
        </p:nvSpPr>
        <p:spPr bwMode="auto">
          <a:xfrm>
            <a:off x="5531175" y="6233696"/>
            <a:ext cx="1117600" cy="341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100" b="1">
                <a:solidFill>
                  <a:srgbClr val="2C4B78"/>
                </a:solidFill>
                <a:latin typeface="Swis721 Win95BT" pitchFamily="34" charset="0"/>
              </a:defRPr>
            </a:lvl1pPr>
          </a:lstStyle>
          <a:p>
            <a:r>
              <a:rPr lang="ru-RU" dirty="0"/>
              <a:t>ГОК</a:t>
            </a:r>
          </a:p>
        </p:txBody>
      </p:sp>
      <p:cxnSp>
        <p:nvCxnSpPr>
          <p:cNvPr id="84" name="Прямая со стрелкой 61"/>
          <p:cNvCxnSpPr>
            <a:cxnSpLocks noChangeShapeType="1"/>
          </p:cNvCxnSpPr>
          <p:nvPr/>
        </p:nvCxnSpPr>
        <p:spPr bwMode="auto">
          <a:xfrm rot="16200000" flipH="1">
            <a:off x="6018411" y="5514859"/>
            <a:ext cx="144000" cy="4762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pic>
        <p:nvPicPr>
          <p:cNvPr id="79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134" y="260648"/>
            <a:ext cx="1066635" cy="541270"/>
          </a:xfrm>
          <a:prstGeom prst="rect">
            <a:avLst/>
          </a:prstGeom>
        </p:spPr>
      </p:pic>
      <p:sp>
        <p:nvSpPr>
          <p:cNvPr id="86" name="Прямоугольник 85"/>
          <p:cNvSpPr/>
          <p:nvPr/>
        </p:nvSpPr>
        <p:spPr>
          <a:xfrm>
            <a:off x="203715" y="143092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взаимодействия СЦ Роскомнадзора</a:t>
            </a:r>
          </a:p>
        </p:txBody>
      </p:sp>
      <p:sp>
        <p:nvSpPr>
          <p:cNvPr id="8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7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65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55679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C4B78"/>
                </a:solidFill>
              </a:rPr>
              <a:t>НЦУКС МЧС </a:t>
            </a:r>
            <a:r>
              <a:rPr lang="ru-RU" sz="2400" b="1" dirty="0" smtClean="0">
                <a:solidFill>
                  <a:srgbClr val="2C4B78"/>
                </a:solidFill>
              </a:rPr>
              <a:t>России</a:t>
            </a:r>
            <a:endParaRPr lang="ru-RU" sz="2400" b="1" dirty="0">
              <a:solidFill>
                <a:srgbClr val="2C4B78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236" y="1931647"/>
            <a:ext cx="32183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ru-RU" b="1" dirty="0">
                <a:solidFill>
                  <a:srgbClr val="33CCFF"/>
                </a:solidFill>
              </a:rPr>
              <a:t>прогнозы возникновения ЧС природного и техногенного </a:t>
            </a:r>
            <a:r>
              <a:rPr lang="ru-RU" b="1" dirty="0" smtClean="0">
                <a:solidFill>
                  <a:srgbClr val="33CCFF"/>
                </a:solidFill>
              </a:rPr>
              <a:t>характера</a:t>
            </a:r>
            <a:endParaRPr lang="ru-RU" b="1" dirty="0">
              <a:solidFill>
                <a:srgbClr val="33CC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7185" y="4036869"/>
            <a:ext cx="31852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defRPr/>
            </a:pPr>
            <a:r>
              <a:rPr lang="ru-RU" b="1" dirty="0" smtClean="0">
                <a:solidFill>
                  <a:srgbClr val="0070C0"/>
                </a:solidFill>
                <a:cs typeface="Arial" pitchFamily="34" charset="0"/>
              </a:rPr>
              <a:t>информация (прогнозы) доводятся </a:t>
            </a: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до </a:t>
            </a:r>
            <a:r>
              <a:rPr lang="ru-RU" b="1" dirty="0" smtClean="0">
                <a:solidFill>
                  <a:srgbClr val="0070C0"/>
                </a:solidFill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cs typeface="Arial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cs typeface="Arial" pitchFamily="34" charset="0"/>
              </a:rPr>
              <a:t>территориальных органов Роскомнадзора</a:t>
            </a: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, СЦ </a:t>
            </a:r>
            <a:r>
              <a:rPr lang="ru-RU" b="1" dirty="0" smtClean="0">
                <a:solidFill>
                  <a:srgbClr val="0070C0"/>
                </a:solidFill>
                <a:cs typeface="Arial" pitchFamily="34" charset="0"/>
              </a:rPr>
              <a:t>ФГУП РЦЧ ФО и </a:t>
            </a:r>
            <a:r>
              <a:rPr lang="ru-RU" b="1" dirty="0">
                <a:solidFill>
                  <a:srgbClr val="0070C0"/>
                </a:solidFill>
                <a:cs typeface="Arial" pitchFamily="34" charset="0"/>
              </a:rPr>
              <a:t>дежурно-диспетчерских служб  операторов </a:t>
            </a:r>
            <a:r>
              <a:rPr lang="ru-RU" b="1" dirty="0" smtClean="0">
                <a:solidFill>
                  <a:srgbClr val="0070C0"/>
                </a:solidFill>
                <a:cs typeface="Arial" pitchFamily="34" charset="0"/>
              </a:rPr>
              <a:t>связи</a:t>
            </a:r>
            <a:endParaRPr lang="ru-RU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151" y="3277169"/>
            <a:ext cx="288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b="1" dirty="0" smtClean="0">
                <a:solidFill>
                  <a:srgbClr val="33CCFF"/>
                </a:solidFill>
              </a:rPr>
              <a:t>информация (прогнозы)</a:t>
            </a:r>
            <a:br>
              <a:rPr lang="ru-RU" b="1" dirty="0" smtClean="0">
                <a:solidFill>
                  <a:srgbClr val="33CCFF"/>
                </a:solidFill>
              </a:rPr>
            </a:br>
            <a:r>
              <a:rPr lang="ru-RU" b="1" dirty="0" smtClean="0">
                <a:solidFill>
                  <a:srgbClr val="33CCFF"/>
                </a:solidFill>
              </a:rPr>
              <a:t>о </a:t>
            </a:r>
            <a:r>
              <a:rPr lang="ru-RU" b="1" dirty="0">
                <a:solidFill>
                  <a:srgbClr val="33CCFF"/>
                </a:solidFill>
              </a:rPr>
              <a:t>нарушении </a:t>
            </a:r>
            <a:r>
              <a:rPr lang="ru-RU" b="1" dirty="0" smtClean="0">
                <a:solidFill>
                  <a:srgbClr val="33CCFF"/>
                </a:solidFill>
              </a:rPr>
              <a:t>электроснабжения</a:t>
            </a:r>
            <a:endParaRPr lang="ru-RU" b="1" dirty="0">
              <a:solidFill>
                <a:srgbClr val="33CC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660" y="4535490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C4B78"/>
                </a:solidFill>
              </a:rPr>
              <a:t>Гидрометцентр </a:t>
            </a:r>
            <a:endParaRPr lang="ru-RU" sz="2400" b="1" dirty="0">
              <a:solidFill>
                <a:srgbClr val="2C4B7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84" y="2867647"/>
            <a:ext cx="3272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C4B78"/>
                </a:solidFill>
              </a:rPr>
              <a:t>САЦ Минэнерго России</a:t>
            </a:r>
            <a:endParaRPr lang="ru-RU" sz="2400" b="1" dirty="0">
              <a:solidFill>
                <a:srgbClr val="2C4B78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658" y="4944070"/>
            <a:ext cx="288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b="1" dirty="0">
                <a:solidFill>
                  <a:srgbClr val="33CCFF"/>
                </a:solidFill>
              </a:rPr>
              <a:t>прогнозы возникновения неблагоприятных погодных </a:t>
            </a:r>
            <a:r>
              <a:rPr lang="ru-RU" b="1" dirty="0" smtClean="0">
                <a:solidFill>
                  <a:srgbClr val="33CCFF"/>
                </a:solidFill>
              </a:rPr>
              <a:t>явлений</a:t>
            </a:r>
            <a:endParaRPr lang="ru-RU" b="1" dirty="0">
              <a:solidFill>
                <a:srgbClr val="33CC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3082" y="2823319"/>
            <a:ext cx="2781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C4B78"/>
                </a:solidFill>
              </a:rPr>
              <a:t>СЦ Роскомнадзора</a:t>
            </a:r>
            <a:endParaRPr lang="ru-RU" sz="2400" b="1" dirty="0">
              <a:solidFill>
                <a:srgbClr val="2C4B78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6402742" y="3417522"/>
            <a:ext cx="1841666" cy="51553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10800000">
            <a:off x="4120271" y="1275007"/>
            <a:ext cx="1417630" cy="284452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право 1"/>
          <p:cNvSpPr/>
          <p:nvPr/>
        </p:nvSpPr>
        <p:spPr>
          <a:xfrm>
            <a:off x="3347864" y="2830305"/>
            <a:ext cx="1427829" cy="297495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690640" y="1883886"/>
            <a:ext cx="313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1588" algn="just">
              <a:defRPr/>
            </a:pP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информация о 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перерывах оказания услуг связи и вещания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134" y="346913"/>
            <a:ext cx="1066635" cy="54127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03715" y="143092"/>
            <a:ext cx="8240188" cy="391494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и информационный </a:t>
            </a:r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обмен с ФОИВ 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8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6105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43904" y="6348891"/>
            <a:ext cx="66162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A5D225B6-CF47-4699-88CF-E911604E8901}" type="slidenum">
              <a:rPr lang="ru-RU" sz="240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9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pic>
        <p:nvPicPr>
          <p:cNvPr id="4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861" y="346913"/>
            <a:ext cx="1066635" cy="5412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355" y="148165"/>
            <a:ext cx="8240188" cy="699271"/>
          </a:xfrm>
          <a:prstGeom prst="rect">
            <a:avLst/>
          </a:prstGeom>
        </p:spPr>
        <p:txBody>
          <a:bodyPr wrap="square" lIns="82909" tIns="41454" rIns="82909" bIns="41454">
            <a:spAutoFit/>
          </a:bodyPr>
          <a:lstStyle/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и информационный обмен </a:t>
            </a:r>
          </a:p>
          <a:p>
            <a:r>
              <a:rPr lang="ru-RU" sz="2000" b="1" dirty="0" smtClean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операторами связи</a:t>
            </a:r>
            <a:endParaRPr lang="ru-RU" sz="2000" b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1812" y="1469975"/>
            <a:ext cx="2781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C4B78"/>
                </a:solidFill>
              </a:rPr>
              <a:t>СЦ Роскомнадзора</a:t>
            </a:r>
            <a:endParaRPr lang="ru-RU" sz="2400" b="1" dirty="0">
              <a:solidFill>
                <a:srgbClr val="2C4B7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3394" y="1469975"/>
            <a:ext cx="279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C4B78"/>
                </a:solidFill>
              </a:rPr>
              <a:t>Операторы связи </a:t>
            </a:r>
            <a:endParaRPr lang="ru-RU" sz="2400" b="1" dirty="0">
              <a:solidFill>
                <a:srgbClr val="2C4B78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2041" y="2045883"/>
            <a:ext cx="295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информация о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возникновении аварийных (нештатных) ситуаций на сети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связи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информация о помеховом воздействии на сети связи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запросы на включение АМР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информация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об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оказании услуг связи и вещания в районе ЧС</a:t>
            </a:r>
          </a:p>
        </p:txBody>
      </p:sp>
      <p:sp>
        <p:nvSpPr>
          <p:cNvPr id="19" name="Стрелка вправо 18"/>
          <p:cNvSpPr/>
          <p:nvPr/>
        </p:nvSpPr>
        <p:spPr>
          <a:xfrm rot="10800000">
            <a:off x="4120271" y="1347015"/>
            <a:ext cx="1417630" cy="28445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3347864" y="2902313"/>
            <a:ext cx="1427829" cy="2974959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15"/>
          <p:cNvSpPr txBox="1">
            <a:spLocks noChangeArrowheads="1"/>
          </p:cNvSpPr>
          <p:nvPr/>
        </p:nvSpPr>
        <p:spPr>
          <a:xfrm>
            <a:off x="8443904" y="6348891"/>
            <a:ext cx="66162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2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5146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9718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4290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886200" indent="-22860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eaLnBrk="1" hangingPunct="1"/>
            <a:fld id="{A5D225B6-CF47-4699-88CF-E911604E8901}" type="slidenum">
              <a:rPr lang="ru-RU" sz="2400" smtClean="0">
                <a:ln w="18415" cmpd="sng">
                  <a:noFill/>
                  <a:prstDash val="solid"/>
                </a:ln>
                <a:solidFill>
                  <a:srgbClr val="66CCFF"/>
                </a:solidFill>
                <a:effectLst>
                  <a:innerShdw blurRad="114300">
                    <a:prstClr val="black"/>
                  </a:innerShdw>
                </a:effectLst>
                <a:latin typeface="+mn-lt"/>
              </a:rPr>
              <a:pPr eaLnBrk="1" hangingPunct="1"/>
              <a:t>9</a:t>
            </a:fld>
            <a:endParaRPr lang="ru-RU" sz="2400" dirty="0">
              <a:ln w="18415" cmpd="sng">
                <a:noFill/>
                <a:prstDash val="solid"/>
              </a:ln>
              <a:solidFill>
                <a:srgbClr val="66CCFF"/>
              </a:solidFill>
              <a:effectLst>
                <a:innerShdw blurRad="114300">
                  <a:prstClr val="black"/>
                </a:innerShdw>
              </a:effectLst>
              <a:latin typeface="+mn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831124" y="2049810"/>
            <a:ext cx="31333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buFont typeface="Wingdings" panose="05000000000000000000" pitchFamily="2" charset="2"/>
              <a:buChar char="v"/>
              <a:defRPr/>
            </a:pPr>
            <a:r>
              <a:rPr lang="ru-RU" b="1" dirty="0">
                <a:solidFill>
                  <a:srgbClr val="0070C0"/>
                </a:solidFill>
              </a:rPr>
              <a:t>прогнозы возникновения ЧС природного и техногенного характера на территории Российской Федерации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  <a:defRPr/>
            </a:pPr>
            <a:r>
              <a:rPr lang="ru-RU" b="1" dirty="0">
                <a:solidFill>
                  <a:srgbClr val="0070C0"/>
                </a:solidFill>
              </a:rPr>
              <a:t>информация о нарушении электроснабжения на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территории Российской Федерации</a:t>
            </a:r>
          </a:p>
          <a:p>
            <a:pPr marL="285750" lvl="1" indent="-285750" algn="just">
              <a:buFont typeface="Wingdings" panose="05000000000000000000" pitchFamily="2" charset="2"/>
              <a:buChar char="v"/>
              <a:defRPr/>
            </a:pPr>
            <a:r>
              <a:rPr lang="ru-RU" b="1" dirty="0">
                <a:solidFill>
                  <a:srgbClr val="0070C0"/>
                </a:solidFill>
              </a:rPr>
              <a:t>прогнозы возникновения неблагоприятных погодных явлений на территории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4055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JhengHei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</a:minorFont>
    </a:fontScheme>
    <a:fmtScheme name="Office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40000">
              <a:schemeClr val="phClr">
                <a:shade val="70000"/>
                <a:satMod val="145000"/>
              </a:schemeClr>
            </a:gs>
            <a:gs pos="100000">
              <a:schemeClr val="phClr">
                <a:tint val="85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F5EF949-C7F2-468C-8C07-FCD819F733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1441</Words>
  <Application>Microsoft Office PowerPoint</Application>
  <PresentationFormat>Экран (4:3)</PresentationFormat>
  <Paragraphs>399</Paragraphs>
  <Slides>24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2013-01-22T11:48:46Z</dcterms:created>
  <dcterms:modified xsi:type="dcterms:W3CDTF">2014-05-19T10:43:11Z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TC100851999990</vt:lpwstr>
  </property>
</Properties>
</file>