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66" r:id="rId2"/>
    <p:sldId id="571" r:id="rId3"/>
    <p:sldId id="557" r:id="rId4"/>
    <p:sldId id="558" r:id="rId5"/>
    <p:sldId id="559" r:id="rId6"/>
    <p:sldId id="560" r:id="rId7"/>
    <p:sldId id="562" r:id="rId8"/>
    <p:sldId id="563" r:id="rId9"/>
    <p:sldId id="564" r:id="rId10"/>
    <p:sldId id="565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3399"/>
    <a:srgbClr val="0033CC"/>
    <a:srgbClr val="0066FF"/>
    <a:srgbClr val="FFD54F"/>
    <a:srgbClr val="438FFF"/>
    <a:srgbClr val="1578EF"/>
    <a:srgbClr val="3366F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5" autoAdjust="0"/>
    <p:restoredTop sz="94660" autoAdjust="0"/>
  </p:normalViewPr>
  <p:slideViewPr>
    <p:cSldViewPr>
      <p:cViewPr>
        <p:scale>
          <a:sx n="100" d="100"/>
          <a:sy n="10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%20&#1088;&#1072;&#1089;&#1095;&#1077;&#1090;%20&#1087;&#1086;%20Gmail%20&#1085;&#1072;%2022.04.2015%20&#1093;&#1086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%20&#1088;&#1072;&#1089;&#1095;&#1077;&#1090;%20&#1087;&#1086;%20Gmail%20&#1085;&#1072;%2022.04.2015%20&#1093;&#1086;&#1090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uaa\&#1056;&#1072;&#1073;&#1086;&#1095;&#1080;&#1081;%20&#1089;&#1090;&#1086;&#1083;\&#1056;&#1072;&#1089;&#1095;&#1077;&#1090;%202\3-1%20&#1056;&#1072;&#1089;&#1095;&#1077;&#1090;%20&#1086;&#1087;&#1077;&#1088;&#1072;&#1090;&#1086;&#1088;&#1086;&#1074;%20&#1089;&#1074;&#1103;&#1079;&#1080;%20&#1085;&#1072;%2029.04.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uaa\&#1056;&#1072;&#1073;&#1086;&#1095;&#1080;&#1081;%20&#1089;&#1090;&#1086;&#1083;\&#1056;&#1072;&#1089;&#1095;&#1077;&#1090;%202\3-1%20&#1056;&#1072;&#1089;&#1095;&#1077;&#1090;%20&#1086;&#1087;&#1077;&#1088;&#1072;&#1090;&#1086;&#1088;&#1086;&#1074;%20&#1089;&#1074;&#1103;&#1079;&#1080;%20&#1085;&#1072;%2029.04.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71336189773215E-2"/>
          <c:y val="3.2398847445344242E-2"/>
          <c:w val="0.9254056821206047"/>
          <c:h val="0.5218902785534425"/>
        </c:manualLayout>
      </c:layout>
      <c:lineChart>
        <c:grouping val="standard"/>
        <c:varyColors val="0"/>
        <c:ser>
          <c:idx val="3"/>
          <c:order val="0"/>
          <c:tx>
            <c:strRef>
              <c:f>'Проконтр и приняты меры'!$B$12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меры'!$E$11:$R$11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 и приняты меры'!$E$12:$R$12</c:f>
              <c:numCache>
                <c:formatCode>General</c:formatCode>
                <c:ptCount val="14"/>
                <c:pt idx="0">
                  <c:v>11793</c:v>
                </c:pt>
                <c:pt idx="1">
                  <c:v>10812</c:v>
                </c:pt>
                <c:pt idx="2">
                  <c:v>10425</c:v>
                </c:pt>
                <c:pt idx="3">
                  <c:v>10960</c:v>
                </c:pt>
                <c:pt idx="4">
                  <c:v>10391</c:v>
                </c:pt>
                <c:pt idx="5">
                  <c:v>10779</c:v>
                </c:pt>
                <c:pt idx="6">
                  <c:v>10533</c:v>
                </c:pt>
                <c:pt idx="7">
                  <c:v>10664</c:v>
                </c:pt>
                <c:pt idx="8">
                  <c:v>10883</c:v>
                </c:pt>
                <c:pt idx="9">
                  <c:v>10737</c:v>
                </c:pt>
                <c:pt idx="10">
                  <c:v>10742</c:v>
                </c:pt>
                <c:pt idx="11">
                  <c:v>10705</c:v>
                </c:pt>
                <c:pt idx="12">
                  <c:v>10764</c:v>
                </c:pt>
                <c:pt idx="13">
                  <c:v>10593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652736"/>
        <c:axId val="165654528"/>
      </c:lineChart>
      <c:catAx>
        <c:axId val="165652736"/>
        <c:scaling>
          <c:orientation val="minMax"/>
        </c:scaling>
        <c:delete val="0"/>
        <c:axPos val="b"/>
        <c:numFmt formatCode="@" sourceLinked="1"/>
        <c:majorTickMark val="none"/>
        <c:minorTickMark val="out"/>
        <c:tickLblPos val="nextTo"/>
        <c:txPr>
          <a:bodyPr/>
          <a:lstStyle/>
          <a:p>
            <a:pPr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165654528"/>
        <c:crosses val="autoZero"/>
        <c:auto val="1"/>
        <c:lblAlgn val="ctr"/>
        <c:lblOffset val="100"/>
        <c:noMultiLvlLbl val="0"/>
      </c:catAx>
      <c:valAx>
        <c:axId val="165654528"/>
        <c:scaling>
          <c:orientation val="minMax"/>
          <c:max val="14000"/>
          <c:min val="60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165652736"/>
        <c:crosses val="autoZero"/>
        <c:crossBetween val="between"/>
        <c:majorUnit val="4000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tx1">
                  <a:lumMod val="50000"/>
                  <a:lumOff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41344622826548E-2"/>
          <c:y val="4.7908719956737122E-2"/>
          <c:w val="0.93822706362869623"/>
          <c:h val="0.614894274797420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РЭС'!$R$62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1.3333505784513628E-2"/>
                  <c:y val="-9.5704239321820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55532670817845E-2"/>
                  <c:y val="-8.8245181631302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710755826417387E-2"/>
                  <c:y val="-7.9436097496888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673449004715119E-2"/>
                  <c:y val="-8.9206099630866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027689199953556E-2"/>
                  <c:y val="-8.4720923940102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4364155807958E-2"/>
                  <c:y val="-9.7171722183051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490896074360103E-2"/>
                  <c:y val="-8.9440617517137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032307272641731E-2"/>
                  <c:y val="-9.0538560151981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787415448936293E-2"/>
                  <c:y val="6.9481132598910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687744957051183E-2"/>
                  <c:y val="8.05402962151217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649460244785821E-2"/>
                  <c:y val="-8.54785349569560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621884653798805E-2"/>
                  <c:y val="-9.3239477201756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166144055001976E-2"/>
                  <c:y val="-0.1007600209516195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365340309848512E-2"/>
                  <c:y val="6.8166284611129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РЭС'!$U$61:$AH$61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РЭС'!$U$62:$AH$62</c:f>
              <c:numCache>
                <c:formatCode>General</c:formatCode>
                <c:ptCount val="14"/>
                <c:pt idx="0">
                  <c:v>45</c:v>
                </c:pt>
                <c:pt idx="1">
                  <c:v>48</c:v>
                </c:pt>
                <c:pt idx="2">
                  <c:v>56</c:v>
                </c:pt>
                <c:pt idx="3">
                  <c:v>51</c:v>
                </c:pt>
                <c:pt idx="4">
                  <c:v>41</c:v>
                </c:pt>
                <c:pt idx="5">
                  <c:v>49</c:v>
                </c:pt>
                <c:pt idx="6">
                  <c:v>45</c:v>
                </c:pt>
                <c:pt idx="7">
                  <c:v>49</c:v>
                </c:pt>
                <c:pt idx="8">
                  <c:v>53</c:v>
                </c:pt>
                <c:pt idx="9">
                  <c:v>49</c:v>
                </c:pt>
                <c:pt idx="10">
                  <c:v>51</c:v>
                </c:pt>
                <c:pt idx="11">
                  <c:v>55</c:v>
                </c:pt>
                <c:pt idx="12">
                  <c:v>61</c:v>
                </c:pt>
                <c:pt idx="13">
                  <c:v>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РЭС'!$R$63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058230553039277E-2"/>
                  <c:y val="7.7043951650989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966386584976078E-2"/>
                  <c:y val="7.1227505648274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117166154435896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35409843681045E-2"/>
                  <c:y val="9.0762682837704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06053276789793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057347920005573E-2"/>
                  <c:y val="7.7520038086914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06053276789793E-2"/>
                  <c:y val="7.284792034754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06053276789793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540454040506333E-2"/>
                  <c:y val="-0.106371122172639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06053276789793E-2"/>
                  <c:y val="-8.6056597743743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538010998574777E-2"/>
                  <c:y val="8.6992057024609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532158037767401E-2"/>
                  <c:y val="8.4141837502826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6048358999373E-2"/>
                  <c:y val="7.75205151274318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58554701895312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РЭС'!$U$61:$AH$61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РЭС'!$U$63:$AH$63</c:f>
              <c:numCache>
                <c:formatCode>General</c:formatCode>
                <c:ptCount val="14"/>
                <c:pt idx="0">
                  <c:v>33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32</c:v>
                </c:pt>
                <c:pt idx="5">
                  <c:v>34</c:v>
                </c:pt>
                <c:pt idx="6">
                  <c:v>34</c:v>
                </c:pt>
                <c:pt idx="7">
                  <c:v>43</c:v>
                </c:pt>
                <c:pt idx="8">
                  <c:v>60</c:v>
                </c:pt>
                <c:pt idx="9">
                  <c:v>53</c:v>
                </c:pt>
                <c:pt idx="10">
                  <c:v>43</c:v>
                </c:pt>
                <c:pt idx="11">
                  <c:v>47</c:v>
                </c:pt>
                <c:pt idx="12">
                  <c:v>59</c:v>
                </c:pt>
                <c:pt idx="13">
                  <c:v>57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688256"/>
        <c:axId val="166689792"/>
      </c:lineChart>
      <c:catAx>
        <c:axId val="166688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689792"/>
        <c:crosses val="autoZero"/>
        <c:auto val="1"/>
        <c:lblAlgn val="ctr"/>
        <c:lblOffset val="100"/>
        <c:noMultiLvlLbl val="0"/>
      </c:catAx>
      <c:valAx>
        <c:axId val="166689792"/>
        <c:scaling>
          <c:orientation val="minMax"/>
          <c:max val="1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688256"/>
        <c:crosses val="autoZero"/>
        <c:crossBetween val="between"/>
        <c:majorUnit val="40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19253744700697E-2"/>
          <c:y val="8.4875884690649231E-2"/>
          <c:w val="0.95893110725359554"/>
          <c:h val="0.5480362238256566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РЭС'!$R$78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РЭС'!$U$77:$AH$77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РЭС'!$U$78:$AH$78</c:f>
              <c:numCache>
                <c:formatCode>General</c:formatCode>
                <c:ptCount val="14"/>
                <c:pt idx="0">
                  <c:v>402</c:v>
                </c:pt>
                <c:pt idx="1">
                  <c:v>436</c:v>
                </c:pt>
                <c:pt idx="2">
                  <c:v>473</c:v>
                </c:pt>
                <c:pt idx="3">
                  <c:v>455</c:v>
                </c:pt>
                <c:pt idx="4">
                  <c:v>461</c:v>
                </c:pt>
                <c:pt idx="5">
                  <c:v>458</c:v>
                </c:pt>
                <c:pt idx="6">
                  <c:v>455</c:v>
                </c:pt>
                <c:pt idx="7">
                  <c:v>457</c:v>
                </c:pt>
                <c:pt idx="8">
                  <c:v>454</c:v>
                </c:pt>
                <c:pt idx="9">
                  <c:v>440</c:v>
                </c:pt>
                <c:pt idx="10">
                  <c:v>451</c:v>
                </c:pt>
                <c:pt idx="11">
                  <c:v>447</c:v>
                </c:pt>
                <c:pt idx="12">
                  <c:v>453</c:v>
                </c:pt>
                <c:pt idx="13">
                  <c:v>445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401920"/>
        <c:axId val="166476416"/>
      </c:lineChart>
      <c:catAx>
        <c:axId val="166401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476416"/>
        <c:crosses val="autoZero"/>
        <c:auto val="1"/>
        <c:lblAlgn val="ctr"/>
        <c:lblOffset val="100"/>
        <c:noMultiLvlLbl val="0"/>
      </c:catAx>
      <c:valAx>
        <c:axId val="166476416"/>
        <c:scaling>
          <c:orientation val="minMax"/>
          <c:max val="600"/>
          <c:min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401920"/>
        <c:crosses val="autoZero"/>
        <c:crossBetween val="between"/>
        <c:majorUnit val="100"/>
      </c:valAx>
    </c:plotArea>
    <c:legend>
      <c:legendPos val="t"/>
      <c:layout>
        <c:manualLayout>
          <c:xMode val="edge"/>
          <c:yMode val="edge"/>
          <c:x val="0.37817040855213596"/>
          <c:y val="0.84164145136679858"/>
          <c:w val="0.23462673899733946"/>
          <c:h val="0.12373438591046629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75686024774495E-2"/>
          <c:y val="3.8746156730408696E-2"/>
          <c:w val="0.95616668848549236"/>
          <c:h val="0.6010673256974059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РЭС'!$R$85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4609455066369808E-2"/>
                  <c:y val="8.1725224958178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312164623103062E-2"/>
                  <c:y val="-7.325117730905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319466319400042E-2"/>
                  <c:y val="-0.103316483851074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845069110307897E-2"/>
                  <c:y val="9.5129665095202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08007387781051E-2"/>
                  <c:y val="9.4573847436066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84877129403274E-2"/>
                  <c:y val="-9.2813452898616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00181827283916E-2"/>
                  <c:y val="-9.2763791799320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60522950955623E-2"/>
                  <c:y val="-8.6428296808919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13670887889108E-2"/>
                  <c:y val="-8.291964867608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310944522736989E-2"/>
                  <c:y val="-9.2380361074950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477219922366516E-2"/>
                  <c:y val="-8.394047788910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470786001175739E-2"/>
                  <c:y val="-0.104557041104765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10738877882929E-2"/>
                  <c:y val="7.3309946102829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460547778548265E-2"/>
                  <c:y val="8.3975735886746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РЭС'!$U$84:$AH$84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РЭС'!$U$85:$AH$85</c:f>
              <c:numCache>
                <c:formatCode>General</c:formatCode>
                <c:ptCount val="14"/>
                <c:pt idx="0">
                  <c:v>42</c:v>
                </c:pt>
                <c:pt idx="1">
                  <c:v>41</c:v>
                </c:pt>
                <c:pt idx="2">
                  <c:v>39</c:v>
                </c:pt>
                <c:pt idx="3">
                  <c:v>38</c:v>
                </c:pt>
                <c:pt idx="4">
                  <c:v>36</c:v>
                </c:pt>
                <c:pt idx="5">
                  <c:v>38</c:v>
                </c:pt>
                <c:pt idx="6">
                  <c:v>36</c:v>
                </c:pt>
                <c:pt idx="7">
                  <c:v>39</c:v>
                </c:pt>
                <c:pt idx="8">
                  <c:v>40</c:v>
                </c:pt>
                <c:pt idx="9">
                  <c:v>40</c:v>
                </c:pt>
                <c:pt idx="10">
                  <c:v>38</c:v>
                </c:pt>
                <c:pt idx="11">
                  <c:v>39</c:v>
                </c:pt>
                <c:pt idx="12">
                  <c:v>41</c:v>
                </c:pt>
                <c:pt idx="13">
                  <c:v>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РЭС'!$R$86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4499471213999036E-2"/>
                  <c:y val="-9.6457633628122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671619121374454E-2"/>
                  <c:y val="8.59050265361723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27306545573553E-2"/>
                  <c:y val="8.5171681516401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010385747910647E-2"/>
                  <c:y val="-0.116809679323437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52495600515013E-2"/>
                  <c:y val="-8.6979452920791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95435715574486E-2"/>
                  <c:y val="0.102283476947425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766564039054615E-2"/>
                  <c:y val="9.3684906987749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053035196906542E-2"/>
                  <c:y val="9.3724406462150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374251822869978E-2"/>
                  <c:y val="8.3923399796495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130562523791212E-2"/>
                  <c:y val="8.7053766104415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11491791728292E-2"/>
                  <c:y val="8.5891787696170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11491791728292E-2"/>
                  <c:y val="9.4829690098727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679312082816932E-2"/>
                  <c:y val="-7.73680859674039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532613589840136E-2"/>
                  <c:y val="-8.097770427464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РЭС'!$U$84:$AH$84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РЭС'!$U$86:$AH$86</c:f>
              <c:numCache>
                <c:formatCode>General</c:formatCode>
                <c:ptCount val="14"/>
                <c:pt idx="0">
                  <c:v>43</c:v>
                </c:pt>
                <c:pt idx="1">
                  <c:v>30</c:v>
                </c:pt>
                <c:pt idx="2">
                  <c:v>31</c:v>
                </c:pt>
                <c:pt idx="3">
                  <c:v>40</c:v>
                </c:pt>
                <c:pt idx="4">
                  <c:v>37</c:v>
                </c:pt>
                <c:pt idx="5">
                  <c:v>33</c:v>
                </c:pt>
                <c:pt idx="6">
                  <c:v>31</c:v>
                </c:pt>
                <c:pt idx="7">
                  <c:v>31</c:v>
                </c:pt>
                <c:pt idx="8">
                  <c:v>40</c:v>
                </c:pt>
                <c:pt idx="9">
                  <c:v>38</c:v>
                </c:pt>
                <c:pt idx="10">
                  <c:v>37</c:v>
                </c:pt>
                <c:pt idx="11">
                  <c:v>27</c:v>
                </c:pt>
                <c:pt idx="12">
                  <c:v>46</c:v>
                </c:pt>
                <c:pt idx="13">
                  <c:v>46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506496"/>
        <c:axId val="166508032"/>
      </c:lineChart>
      <c:catAx>
        <c:axId val="166506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508032"/>
        <c:crosses val="autoZero"/>
        <c:auto val="1"/>
        <c:lblAlgn val="ctr"/>
        <c:lblOffset val="100"/>
        <c:noMultiLvlLbl val="0"/>
      </c:catAx>
      <c:valAx>
        <c:axId val="16650803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506496"/>
        <c:crosses val="autoZero"/>
        <c:crossBetween val="between"/>
        <c:majorUnit val="20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72579029638539E-2"/>
          <c:y val="4.2580878580238971E-2"/>
          <c:w val="0.92839949019428625"/>
          <c:h val="0.61526279086552571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РЭС'!$U$99:$AH$99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РЭС'!$U$100:$AH$100</c:f>
              <c:numCache>
                <c:formatCode>General</c:formatCode>
                <c:ptCount val="14"/>
                <c:pt idx="0">
                  <c:v>1883</c:v>
                </c:pt>
                <c:pt idx="1">
                  <c:v>1945</c:v>
                </c:pt>
                <c:pt idx="2">
                  <c:v>1878</c:v>
                </c:pt>
                <c:pt idx="3">
                  <c:v>1989</c:v>
                </c:pt>
                <c:pt idx="4">
                  <c:v>1801</c:v>
                </c:pt>
                <c:pt idx="5">
                  <c:v>1852</c:v>
                </c:pt>
                <c:pt idx="6">
                  <c:v>1868</c:v>
                </c:pt>
                <c:pt idx="7">
                  <c:v>1903</c:v>
                </c:pt>
                <c:pt idx="8">
                  <c:v>2074</c:v>
                </c:pt>
                <c:pt idx="9">
                  <c:v>2027</c:v>
                </c:pt>
                <c:pt idx="10">
                  <c:v>2049</c:v>
                </c:pt>
                <c:pt idx="11">
                  <c:v>2078</c:v>
                </c:pt>
                <c:pt idx="12">
                  <c:v>2099</c:v>
                </c:pt>
                <c:pt idx="13">
                  <c:v>2031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613376"/>
        <c:axId val="166753408"/>
      </c:lineChart>
      <c:catAx>
        <c:axId val="16661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753408"/>
        <c:crosses val="autoZero"/>
        <c:auto val="1"/>
        <c:lblAlgn val="ctr"/>
        <c:lblOffset val="100"/>
        <c:noMultiLvlLbl val="0"/>
      </c:catAx>
      <c:valAx>
        <c:axId val="166753408"/>
        <c:scaling>
          <c:orientation val="minMax"/>
          <c:max val="26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613376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078142666961317"/>
          <c:y val="0.81662989119132268"/>
          <c:w val="0.24396298153145263"/>
          <c:h val="0.14195874156621235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53382661867246E-2"/>
          <c:y val="8.3836295949600598E-2"/>
          <c:w val="0.92329016172673017"/>
          <c:h val="0.5982906777951633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6760252197914183E-2"/>
                  <c:y val="6.2336299040305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527656852854417E-2"/>
                  <c:y val="-9.9210129747736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155032382708145E-2"/>
                  <c:y val="-8.23325413820882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67133895866214E-2"/>
                  <c:y val="-8.1968349237475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46768619962842E-2"/>
                  <c:y val="-6.608963248039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021731015800119E-2"/>
                  <c:y val="8.8957679190441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593156457954283E-2"/>
                  <c:y val="-6.76591754183792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16513063505479E-2"/>
                  <c:y val="7.5607798860683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509565435866533E-2"/>
                  <c:y val="6.7357316221891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966653408967199E-2"/>
                  <c:y val="8.3335616633106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374851794307573E-2"/>
                  <c:y val="-9.635344011122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673456784426455E-2"/>
                  <c:y val="8.56465692197873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566267222466042E-2"/>
                  <c:y val="-7.5540149016277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902873469727233E-2"/>
                  <c:y val="8.179472704454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РЭС'!$U$104:$AH$104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РЭС'!$U$105:$AH$105</c:f>
              <c:numCache>
                <c:formatCode>General</c:formatCode>
                <c:ptCount val="14"/>
                <c:pt idx="0">
                  <c:v>137</c:v>
                </c:pt>
                <c:pt idx="1">
                  <c:v>142</c:v>
                </c:pt>
                <c:pt idx="2">
                  <c:v>119</c:v>
                </c:pt>
                <c:pt idx="3">
                  <c:v>142</c:v>
                </c:pt>
                <c:pt idx="4">
                  <c:v>127</c:v>
                </c:pt>
                <c:pt idx="5">
                  <c:v>93</c:v>
                </c:pt>
                <c:pt idx="6">
                  <c:v>96</c:v>
                </c:pt>
                <c:pt idx="7">
                  <c:v>111</c:v>
                </c:pt>
                <c:pt idx="8">
                  <c:v>143</c:v>
                </c:pt>
                <c:pt idx="9">
                  <c:v>120</c:v>
                </c:pt>
                <c:pt idx="10">
                  <c:v>142</c:v>
                </c:pt>
                <c:pt idx="11">
                  <c:v>159</c:v>
                </c:pt>
                <c:pt idx="12">
                  <c:v>171</c:v>
                </c:pt>
                <c:pt idx="13">
                  <c:v>123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РЭС'!$R$106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8750486606141629E-2"/>
                  <c:y val="-9.0823415244075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548561041286551E-2"/>
                  <c:y val="6.4593937640839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182386414893455E-2"/>
                  <c:y val="8.6565170393550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038664533722051E-2"/>
                  <c:y val="8.477816372739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442876774660139E-2"/>
                  <c:y val="6.8813224046926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030070452674642E-2"/>
                  <c:y val="-9.3001740233928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636299144718473E-2"/>
                  <c:y val="7.83016623199697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849808076199771E-2"/>
                  <c:y val="-9.5349889660771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194758797076375E-2"/>
                  <c:y val="-6.9529224017554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054598580685183E-2"/>
                  <c:y val="-8.4657617467312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230458670140025E-2"/>
                  <c:y val="7.1041667638647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609088451736844E-2"/>
                  <c:y val="-8.6001147714601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057580920613684E-2"/>
                  <c:y val="8.6080927875934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724677828094851E-2"/>
                  <c:y val="-9.5014439742650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РЭС'!$U$104:$AH$104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РЭС'!$U$106:$AH$106</c:f>
              <c:numCache>
                <c:formatCode>General</c:formatCode>
                <c:ptCount val="14"/>
                <c:pt idx="0">
                  <c:v>165</c:v>
                </c:pt>
                <c:pt idx="1">
                  <c:v>130</c:v>
                </c:pt>
                <c:pt idx="2">
                  <c:v>118</c:v>
                </c:pt>
                <c:pt idx="3">
                  <c:v>136</c:v>
                </c:pt>
                <c:pt idx="4">
                  <c:v>118</c:v>
                </c:pt>
                <c:pt idx="5">
                  <c:v>111</c:v>
                </c:pt>
                <c:pt idx="6">
                  <c:v>89</c:v>
                </c:pt>
                <c:pt idx="7">
                  <c:v>120</c:v>
                </c:pt>
                <c:pt idx="8">
                  <c:v>155</c:v>
                </c:pt>
                <c:pt idx="9">
                  <c:v>123</c:v>
                </c:pt>
                <c:pt idx="10">
                  <c:v>131</c:v>
                </c:pt>
                <c:pt idx="11">
                  <c:v>166</c:v>
                </c:pt>
                <c:pt idx="12">
                  <c:v>168</c:v>
                </c:pt>
                <c:pt idx="13">
                  <c:v>132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787328"/>
        <c:axId val="166830080"/>
      </c:lineChart>
      <c:catAx>
        <c:axId val="16678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830080"/>
        <c:crosses val="autoZero"/>
        <c:auto val="1"/>
        <c:lblAlgn val="ctr"/>
        <c:lblOffset val="100"/>
        <c:noMultiLvlLbl val="0"/>
      </c:catAx>
      <c:valAx>
        <c:axId val="16683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787328"/>
        <c:crosses val="autoZero"/>
        <c:crossBetween val="between"/>
        <c:majorUnit val="40"/>
      </c:valAx>
    </c:plotArea>
    <c:legend>
      <c:legendPos val="b"/>
      <c:layout>
        <c:manualLayout>
          <c:xMode val="edge"/>
          <c:yMode val="edge"/>
          <c:x val="0.27048465467360594"/>
          <c:y val="0.85637803172666571"/>
          <c:w val="0.45903069065278812"/>
          <c:h val="0.11735971276950477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6155933987908E-2"/>
          <c:y val="0.11212693440111728"/>
          <c:w val="0.93671852761673968"/>
          <c:h val="0.57492718497421558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РЭС'!$R$126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РЭС'!$U$125:$AH$125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РЭС'!$U$126:$AH$126</c:f>
              <c:numCache>
                <c:formatCode>General</c:formatCode>
                <c:ptCount val="14"/>
                <c:pt idx="0">
                  <c:v>1918</c:v>
                </c:pt>
                <c:pt idx="1">
                  <c:v>1647</c:v>
                </c:pt>
                <c:pt idx="2">
                  <c:v>1379</c:v>
                </c:pt>
                <c:pt idx="3">
                  <c:v>1698</c:v>
                </c:pt>
                <c:pt idx="4">
                  <c:v>1710</c:v>
                </c:pt>
                <c:pt idx="5">
                  <c:v>1723</c:v>
                </c:pt>
                <c:pt idx="6">
                  <c:v>1745</c:v>
                </c:pt>
                <c:pt idx="7">
                  <c:v>1718</c:v>
                </c:pt>
                <c:pt idx="8">
                  <c:v>1723</c:v>
                </c:pt>
                <c:pt idx="9">
                  <c:v>1677</c:v>
                </c:pt>
                <c:pt idx="10">
                  <c:v>1658</c:v>
                </c:pt>
                <c:pt idx="11">
                  <c:v>1633</c:v>
                </c:pt>
                <c:pt idx="12">
                  <c:v>1615</c:v>
                </c:pt>
                <c:pt idx="13">
                  <c:v>1578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832768"/>
        <c:axId val="166886784"/>
      </c:lineChart>
      <c:catAx>
        <c:axId val="166832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886784"/>
        <c:crosses val="autoZero"/>
        <c:auto val="1"/>
        <c:lblAlgn val="ctr"/>
        <c:lblOffset val="100"/>
        <c:noMultiLvlLbl val="0"/>
      </c:catAx>
      <c:valAx>
        <c:axId val="166886784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832768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6570354522653786"/>
          <c:y val="0.8448506605837991"/>
          <c:w val="0.24799428061083281"/>
          <c:h val="0.14574253727792633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41684600192546E-2"/>
          <c:y val="0.11467960578224112"/>
          <c:w val="0.93612364435648687"/>
          <c:h val="0.5697670240575605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РЭС'!$R$136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1868414499917967E-2"/>
                  <c:y val="6.405617344062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579148530011374E-2"/>
                  <c:y val="-0.11828443539785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461583391561765E-2"/>
                  <c:y val="-9.3518678485520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19276319921161E-2"/>
                  <c:y val="-8.2960364114430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151688223838937E-2"/>
                  <c:y val="-9.0847276408067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8671387800715E-2"/>
                  <c:y val="-7.823421383741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656213225102903E-2"/>
                  <c:y val="-8.6551338008032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201766299215529E-2"/>
                  <c:y val="-9.5784836743159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290177280236105E-2"/>
                  <c:y val="-7.6671425140824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78757968737925E-2"/>
                  <c:y val="8.7097632349028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084527059879568E-2"/>
                  <c:y val="9.5322121861385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65039173318933E-2"/>
                  <c:y val="-9.0474970163351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647839045127581E-2"/>
                  <c:y val="9.3730764818868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0380700935652892E-2"/>
                  <c:y val="-8.3949225223378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РЭС'!$U$135:$AH$135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РЭС'!$U$136:$AH$136</c:f>
              <c:numCache>
                <c:formatCode>General</c:formatCode>
                <c:ptCount val="14"/>
                <c:pt idx="0">
                  <c:v>52</c:v>
                </c:pt>
                <c:pt idx="1">
                  <c:v>58</c:v>
                </c:pt>
                <c:pt idx="2">
                  <c:v>69</c:v>
                </c:pt>
                <c:pt idx="3">
                  <c:v>85</c:v>
                </c:pt>
                <c:pt idx="4">
                  <c:v>90</c:v>
                </c:pt>
                <c:pt idx="5">
                  <c:v>88</c:v>
                </c:pt>
                <c:pt idx="6">
                  <c:v>90</c:v>
                </c:pt>
                <c:pt idx="7">
                  <c:v>89</c:v>
                </c:pt>
                <c:pt idx="8">
                  <c:v>85</c:v>
                </c:pt>
                <c:pt idx="9">
                  <c:v>87</c:v>
                </c:pt>
                <c:pt idx="10">
                  <c:v>90</c:v>
                </c:pt>
                <c:pt idx="11">
                  <c:v>87</c:v>
                </c:pt>
                <c:pt idx="12">
                  <c:v>88</c:v>
                </c:pt>
                <c:pt idx="13">
                  <c:v>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РЭС'!$R$137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8351701471021314E-2"/>
                  <c:y val="-8.1028284410991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248765021118853E-2"/>
                  <c:y val="5.44044751312446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90684417978422E-2"/>
                  <c:y val="8.910949569048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724925508970093E-2"/>
                  <c:y val="8.7646658978406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49022851939216E-2"/>
                  <c:y val="7.5864738641561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26569105861145E-2"/>
                  <c:y val="7.4402586082501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523497869852677E-2"/>
                  <c:y val="9.040958907975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50370502094118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2109855200937E-2"/>
                  <c:y val="8.792723102063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606076140187131E-2"/>
                  <c:y val="-8.0014448504018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013551407694808E-2"/>
                  <c:y val="-8.6223198759246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590550691395561E-2"/>
                  <c:y val="6.2609858663366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3600065255989362E-2"/>
                  <c:y val="-8.0013960378882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573355320486504E-2"/>
                  <c:y val="6.7649750690086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РЭС'!$U$135:$AH$135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РЭС'!$U$137:$AH$137</c:f>
              <c:numCache>
                <c:formatCode>General</c:formatCode>
                <c:ptCount val="14"/>
                <c:pt idx="0">
                  <c:v>81</c:v>
                </c:pt>
                <c:pt idx="1">
                  <c:v>57</c:v>
                </c:pt>
                <c:pt idx="2">
                  <c:v>64</c:v>
                </c:pt>
                <c:pt idx="3">
                  <c:v>84</c:v>
                </c:pt>
                <c:pt idx="4">
                  <c:v>85</c:v>
                </c:pt>
                <c:pt idx="5">
                  <c:v>76</c:v>
                </c:pt>
                <c:pt idx="6">
                  <c:v>80</c:v>
                </c:pt>
                <c:pt idx="7">
                  <c:v>85</c:v>
                </c:pt>
                <c:pt idx="8">
                  <c:v>79</c:v>
                </c:pt>
                <c:pt idx="9">
                  <c:v>88</c:v>
                </c:pt>
                <c:pt idx="10">
                  <c:v>91</c:v>
                </c:pt>
                <c:pt idx="11">
                  <c:v>71</c:v>
                </c:pt>
                <c:pt idx="12">
                  <c:v>89</c:v>
                </c:pt>
                <c:pt idx="13">
                  <c:v>72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203584"/>
        <c:axId val="167205120"/>
      </c:lineChart>
      <c:catAx>
        <c:axId val="16720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7205120"/>
        <c:crosses val="autoZero"/>
        <c:auto val="1"/>
        <c:lblAlgn val="ctr"/>
        <c:lblOffset val="100"/>
        <c:noMultiLvlLbl val="0"/>
      </c:catAx>
      <c:valAx>
        <c:axId val="167205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7203584"/>
        <c:crosses val="autoZero"/>
        <c:crossBetween val="between"/>
        <c:majorUnit val="20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14279987140901E-2"/>
          <c:y val="0.10214077347725203"/>
          <c:w val="0.93311817675621123"/>
          <c:h val="0.6083830648128132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РЭС'!$R$159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РЭС'!$U$158:$AH$158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РЭС'!$U$159:$AH$159</c:f>
              <c:numCache>
                <c:formatCode>General</c:formatCode>
                <c:ptCount val="14"/>
                <c:pt idx="0">
                  <c:v>1421</c:v>
                </c:pt>
                <c:pt idx="1">
                  <c:v>1401</c:v>
                </c:pt>
                <c:pt idx="2">
                  <c:v>1420</c:v>
                </c:pt>
                <c:pt idx="3">
                  <c:v>1433</c:v>
                </c:pt>
                <c:pt idx="4">
                  <c:v>1209</c:v>
                </c:pt>
                <c:pt idx="5">
                  <c:v>1390</c:v>
                </c:pt>
                <c:pt idx="6">
                  <c:v>1379</c:v>
                </c:pt>
                <c:pt idx="7">
                  <c:v>1414</c:v>
                </c:pt>
                <c:pt idx="8">
                  <c:v>1392</c:v>
                </c:pt>
                <c:pt idx="9">
                  <c:v>1336</c:v>
                </c:pt>
                <c:pt idx="10">
                  <c:v>1392</c:v>
                </c:pt>
                <c:pt idx="11">
                  <c:v>1409</c:v>
                </c:pt>
                <c:pt idx="12">
                  <c:v>1423</c:v>
                </c:pt>
                <c:pt idx="13">
                  <c:v>1396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986496"/>
        <c:axId val="166988032"/>
      </c:lineChart>
      <c:catAx>
        <c:axId val="166986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988032"/>
        <c:crosses val="autoZero"/>
        <c:auto val="1"/>
        <c:lblAlgn val="ctr"/>
        <c:lblOffset val="100"/>
        <c:noMultiLvlLbl val="0"/>
      </c:catAx>
      <c:valAx>
        <c:axId val="166988032"/>
        <c:scaling>
          <c:orientation val="minMax"/>
          <c:max val="2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986496"/>
        <c:crosses val="autoZero"/>
        <c:crossBetween val="between"/>
        <c:majorUnit val="400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37319868934436784"/>
          <c:y val="0.84751224726208318"/>
          <c:w val="0.24488535652812166"/>
          <c:h val="0.13977193199596863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09969599993062E-2"/>
          <c:y val="9.8552986750736649E-2"/>
          <c:w val="0.93031108252464079"/>
          <c:h val="0.56901294877197361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2750704194169288E-2"/>
                  <c:y val="-8.15167818150405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940246235479871E-2"/>
                  <c:y val="7.1314030205263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1735167300466E-2"/>
                  <c:y val="8.4854195964636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967072739611264E-2"/>
                  <c:y val="-6.9750588115103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68346682472686E-2"/>
                  <c:y val="-9.7088226282092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247439262407542E-2"/>
                  <c:y val="8.6403891639051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928445983810886E-2"/>
                  <c:y val="-8.2717853432320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535700478223167E-2"/>
                  <c:y val="-9.1837435425218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06622509028369E-2"/>
                  <c:y val="7.679291872016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155715352603707E-2"/>
                  <c:y val="-8.560940035519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297007959378183E-2"/>
                  <c:y val="-8.5930110967178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716824584508393E-2"/>
                  <c:y val="-9.56674418241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66214542930566E-2"/>
                  <c:y val="-9.3326379226106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066526320096923E-2"/>
                  <c:y val="-9.6706281771669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РЭС'!$U$165:$AH$165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РЭС'!$U$166:$AH$166</c:f>
              <c:numCache>
                <c:formatCode>General</c:formatCode>
                <c:ptCount val="14"/>
                <c:pt idx="0">
                  <c:v>70</c:v>
                </c:pt>
                <c:pt idx="1">
                  <c:v>68</c:v>
                </c:pt>
                <c:pt idx="2">
                  <c:v>71</c:v>
                </c:pt>
                <c:pt idx="3">
                  <c:v>74</c:v>
                </c:pt>
                <c:pt idx="4">
                  <c:v>79</c:v>
                </c:pt>
                <c:pt idx="5">
                  <c:v>71</c:v>
                </c:pt>
                <c:pt idx="6">
                  <c:v>71</c:v>
                </c:pt>
                <c:pt idx="7">
                  <c:v>85</c:v>
                </c:pt>
                <c:pt idx="8">
                  <c:v>88</c:v>
                </c:pt>
                <c:pt idx="9">
                  <c:v>79</c:v>
                </c:pt>
                <c:pt idx="10">
                  <c:v>67</c:v>
                </c:pt>
                <c:pt idx="11">
                  <c:v>74</c:v>
                </c:pt>
                <c:pt idx="12">
                  <c:v>77</c:v>
                </c:pt>
                <c:pt idx="13">
                  <c:v>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РЭС'!$R$167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160023317551683E-2"/>
                  <c:y val="8.1545112216254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373252156634956E-2"/>
                  <c:y val="-9.2472947617392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654498751383426E-2"/>
                  <c:y val="-8.8016054513265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788402538514788E-2"/>
                  <c:y val="7.2555023766326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31778638302379E-2"/>
                  <c:y val="8.0514900311469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415559599739465E-2"/>
                  <c:y val="-7.83609216098892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118277602028813E-2"/>
                  <c:y val="6.8710725814764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88063153471545E-2"/>
                  <c:y val="9.8950035339894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114465055636579E-2"/>
                  <c:y val="-7.0447022208357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879090899790502E-2"/>
                  <c:y val="7.8170280188160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427745826009668E-2"/>
                  <c:y val="7.269364630967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510131282194834E-2"/>
                  <c:y val="8.6411332906736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73175936816191E-2"/>
                  <c:y val="8.8419182189559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180879977538487E-2"/>
                  <c:y val="7.0882122486657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РЭС'!$U$165:$AH$165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РЭС'!$U$167:$AH$167</c:f>
              <c:numCache>
                <c:formatCode>General</c:formatCode>
                <c:ptCount val="14"/>
                <c:pt idx="0">
                  <c:v>60</c:v>
                </c:pt>
                <c:pt idx="1">
                  <c:v>77</c:v>
                </c:pt>
                <c:pt idx="2">
                  <c:v>77</c:v>
                </c:pt>
                <c:pt idx="3">
                  <c:v>67</c:v>
                </c:pt>
                <c:pt idx="4">
                  <c:v>68</c:v>
                </c:pt>
                <c:pt idx="5">
                  <c:v>72</c:v>
                </c:pt>
                <c:pt idx="6">
                  <c:v>48</c:v>
                </c:pt>
                <c:pt idx="7">
                  <c:v>77</c:v>
                </c:pt>
                <c:pt idx="8">
                  <c:v>99</c:v>
                </c:pt>
                <c:pt idx="9">
                  <c:v>60</c:v>
                </c:pt>
                <c:pt idx="10">
                  <c:v>60</c:v>
                </c:pt>
                <c:pt idx="11">
                  <c:v>68</c:v>
                </c:pt>
                <c:pt idx="12">
                  <c:v>66</c:v>
                </c:pt>
                <c:pt idx="13">
                  <c:v>76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021568"/>
        <c:axId val="167027456"/>
      </c:lineChart>
      <c:catAx>
        <c:axId val="167021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7027456"/>
        <c:crosses val="autoZero"/>
        <c:auto val="1"/>
        <c:lblAlgn val="ctr"/>
        <c:lblOffset val="100"/>
        <c:noMultiLvlLbl val="0"/>
      </c:catAx>
      <c:valAx>
        <c:axId val="167027456"/>
        <c:scaling>
          <c:orientation val="minMax"/>
          <c:max val="1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7021568"/>
        <c:crosses val="autoZero"/>
        <c:crossBetween val="between"/>
        <c:majorUnit val="40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19623453856277E-2"/>
          <c:y val="6.3246317768896054E-2"/>
          <c:w val="0.94167708079541623"/>
          <c:h val="0.5847541156762099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РЭС'!$R$193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2"/>
              <c:layout>
                <c:manualLayout>
                  <c:x val="-3.2065199568241866E-2"/>
                  <c:y val="-7.8623387063179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РЭС'!$U$192:$AH$192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РЭС'!$U$193:$AH$193</c:f>
              <c:numCache>
                <c:formatCode>General</c:formatCode>
                <c:ptCount val="14"/>
                <c:pt idx="0">
                  <c:v>771</c:v>
                </c:pt>
                <c:pt idx="1">
                  <c:v>780</c:v>
                </c:pt>
                <c:pt idx="2">
                  <c:v>787</c:v>
                </c:pt>
                <c:pt idx="3">
                  <c:v>783</c:v>
                </c:pt>
                <c:pt idx="4">
                  <c:v>765</c:v>
                </c:pt>
                <c:pt idx="5">
                  <c:v>779</c:v>
                </c:pt>
                <c:pt idx="6">
                  <c:v>745</c:v>
                </c:pt>
                <c:pt idx="7">
                  <c:v>752</c:v>
                </c:pt>
                <c:pt idx="8">
                  <c:v>767</c:v>
                </c:pt>
                <c:pt idx="9">
                  <c:v>782</c:v>
                </c:pt>
                <c:pt idx="10">
                  <c:v>795</c:v>
                </c:pt>
                <c:pt idx="11">
                  <c:v>775</c:v>
                </c:pt>
                <c:pt idx="12">
                  <c:v>764</c:v>
                </c:pt>
                <c:pt idx="13">
                  <c:v>749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030144"/>
        <c:axId val="167272832"/>
      </c:lineChart>
      <c:catAx>
        <c:axId val="16703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7272832"/>
        <c:crosses val="autoZero"/>
        <c:auto val="1"/>
        <c:lblAlgn val="ctr"/>
        <c:lblOffset val="100"/>
        <c:noMultiLvlLbl val="0"/>
      </c:catAx>
      <c:valAx>
        <c:axId val="167272832"/>
        <c:scaling>
          <c:orientation val="minMax"/>
          <c:max val="1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7030144"/>
        <c:crosses val="autoZero"/>
        <c:crossBetween val="between"/>
        <c:majorUnit val="200"/>
      </c:valAx>
    </c:plotArea>
    <c:legend>
      <c:legendPos val="t"/>
      <c:layout>
        <c:manualLayout>
          <c:xMode val="edge"/>
          <c:yMode val="edge"/>
          <c:x val="0.36261605566582167"/>
          <c:y val="0.80612247738731235"/>
          <c:w val="0.27161986227307061"/>
          <c:h val="0.12639886860003174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93343373076424E-2"/>
          <c:y val="8.7930963472060447E-2"/>
          <c:w val="0.92994010754516898"/>
          <c:h val="0.60093471564093659"/>
        </c:manualLayout>
      </c:layout>
      <c:lineChart>
        <c:grouping val="standard"/>
        <c:varyColors val="0"/>
        <c:ser>
          <c:idx val="3"/>
          <c:order val="0"/>
          <c:tx>
            <c:strRef>
              <c:f>'Проконтр и приняты меры'!$B$14</c:f>
              <c:strCache>
                <c:ptCount val="1"/>
                <c:pt idx="0">
                  <c:v>Выявлено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9667978094096326E-2"/>
                  <c:y val="-9.5980941289004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916383837360486E-2"/>
                  <c:y val="9.709306630326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371111448817745E-2"/>
                  <c:y val="-9.5198001276717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609644901474091E-2"/>
                  <c:y val="7.1228530434103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353623873607663E-2"/>
                  <c:y val="-7.2509750479769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979720716613427E-2"/>
                  <c:y val="-9.2977299731098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96694233821701E-2"/>
                  <c:y val="-9.7596513507099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348718743380242E-2"/>
                  <c:y val="-9.7597015247385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795895738705122E-2"/>
                  <c:y val="8.1193130539363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405630695281677E-2"/>
                  <c:y val="-7.672561979832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227884436789762E-2"/>
                  <c:y val="-9.67068976299168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854919410463022E-2"/>
                  <c:y val="-0.103806133365155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75070496259899E-2"/>
                  <c:y val="-9.07055218560440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365115634555499E-2"/>
                  <c:y val="8.0488405027251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867394832494909E-2"/>
                  <c:y val="0.114018200078359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800826876699793E-2"/>
                  <c:y val="9.2576028150243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меры'!$E$13:$R$13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 и приняты меры'!$E$14:$R$14</c:f>
              <c:numCache>
                <c:formatCode>General</c:formatCode>
                <c:ptCount val="14"/>
                <c:pt idx="0">
                  <c:v>603</c:v>
                </c:pt>
                <c:pt idx="1">
                  <c:v>568</c:v>
                </c:pt>
                <c:pt idx="2">
                  <c:v>564</c:v>
                </c:pt>
                <c:pt idx="3">
                  <c:v>594</c:v>
                </c:pt>
                <c:pt idx="4">
                  <c:v>585</c:v>
                </c:pt>
                <c:pt idx="5">
                  <c:v>566</c:v>
                </c:pt>
                <c:pt idx="6">
                  <c:v>541</c:v>
                </c:pt>
                <c:pt idx="7">
                  <c:v>596</c:v>
                </c:pt>
                <c:pt idx="8">
                  <c:v>652</c:v>
                </c:pt>
                <c:pt idx="9">
                  <c:v>623</c:v>
                </c:pt>
                <c:pt idx="10">
                  <c:v>628</c:v>
                </c:pt>
                <c:pt idx="11">
                  <c:v>652</c:v>
                </c:pt>
                <c:pt idx="12">
                  <c:v>680</c:v>
                </c:pt>
                <c:pt idx="13">
                  <c:v>648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'Проконтр и приняты меры'!$B$15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0977097861754161E-2"/>
                  <c:y val="0.1005830276615457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642199821015482E-2"/>
                  <c:y val="-7.3781965464591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484243171290406E-2"/>
                  <c:y val="7.0066377304044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977131632417585E-2"/>
                  <c:y val="-9.1843616112255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62982850131426E-2"/>
                  <c:y val="9.6267602392544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550433671602812E-2"/>
                  <c:y val="9.3811268838721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36525066022955E-2"/>
                  <c:y val="8.51864692686583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642664380706681E-2"/>
                  <c:y val="9.1557567422605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795107756558544E-2"/>
                  <c:y val="-6.9543083212765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41621216982141E-2"/>
                  <c:y val="8.474512676123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796233445339369E-2"/>
                  <c:y val="9.6002001125633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966768193116664E-2"/>
                  <c:y val="9.710017435493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83625730994153E-2"/>
                  <c:y val="0.1030609717966356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93477908789577E-2"/>
                  <c:y val="-0.114017672050090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301533105105848E-2"/>
                  <c:y val="-0.100606282057916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800826876699793E-2"/>
                  <c:y val="-8.58695411117529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меры'!$E$13:$R$13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 и приняты меры'!$E$15:$R$15</c:f>
              <c:numCache>
                <c:formatCode>General</c:formatCode>
                <c:ptCount val="14"/>
                <c:pt idx="0">
                  <c:v>585</c:v>
                </c:pt>
                <c:pt idx="1">
                  <c:v>578</c:v>
                </c:pt>
                <c:pt idx="2">
                  <c:v>544</c:v>
                </c:pt>
                <c:pt idx="3">
                  <c:v>608</c:v>
                </c:pt>
                <c:pt idx="4">
                  <c:v>530</c:v>
                </c:pt>
                <c:pt idx="5">
                  <c:v>552</c:v>
                </c:pt>
                <c:pt idx="6">
                  <c:v>459</c:v>
                </c:pt>
                <c:pt idx="7">
                  <c:v>590</c:v>
                </c:pt>
                <c:pt idx="8">
                  <c:v>691</c:v>
                </c:pt>
                <c:pt idx="9">
                  <c:v>564</c:v>
                </c:pt>
                <c:pt idx="10">
                  <c:v>576</c:v>
                </c:pt>
                <c:pt idx="11">
                  <c:v>644</c:v>
                </c:pt>
                <c:pt idx="12">
                  <c:v>637</c:v>
                </c:pt>
                <c:pt idx="13">
                  <c:v>660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204544"/>
        <c:axId val="166206080"/>
      </c:lineChart>
      <c:catAx>
        <c:axId val="166204544"/>
        <c:scaling>
          <c:orientation val="minMax"/>
        </c:scaling>
        <c:delete val="0"/>
        <c:axPos val="b"/>
        <c:numFmt formatCode="@" sourceLinked="1"/>
        <c:majorTickMark val="none"/>
        <c:minorTickMark val="out"/>
        <c:tickLblPos val="nextTo"/>
        <c:txPr>
          <a:bodyPr/>
          <a:lstStyle/>
          <a:p>
            <a:pPr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166206080"/>
        <c:crosses val="autoZero"/>
        <c:auto val="1"/>
        <c:lblAlgn val="ctr"/>
        <c:lblOffset val="100"/>
        <c:noMultiLvlLbl val="0"/>
      </c:catAx>
      <c:valAx>
        <c:axId val="166206080"/>
        <c:scaling>
          <c:orientation val="minMax"/>
          <c:max val="8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166204544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0.19839165750094925"/>
          <c:y val="0.87436200984455903"/>
          <c:w val="0.63713414434531257"/>
          <c:h val="0.12109632411653559"/>
        </c:manualLayout>
      </c:layout>
      <c:overlay val="0"/>
      <c:txPr>
        <a:bodyPr/>
        <a:lstStyle/>
        <a:p>
          <a:pPr>
            <a:defRPr b="1">
              <a:solidFill>
                <a:schemeClr val="tx1">
                  <a:lumMod val="50000"/>
                  <a:lumOff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21515534065585E-2"/>
          <c:y val="6.8218246912684299E-2"/>
          <c:w val="0.94118306012259711"/>
          <c:h val="0.61687125471737247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РЭС'!$R$207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3.5245005837427498E-2"/>
                  <c:y val="-7.686577624305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15575169454333E-2"/>
                  <c:y val="8.8008555530289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649894228916028E-2"/>
                  <c:y val="-9.5140431585882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643508488390723E-2"/>
                  <c:y val="8.5632559215270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322902516446184E-2"/>
                  <c:y val="-9.66875015791386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047932472725351E-2"/>
                  <c:y val="-7.51670351771716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754094424938042E-2"/>
                  <c:y val="-7.6752147080761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225123611825933E-2"/>
                  <c:y val="-9.7778200421091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526911832661089E-2"/>
                  <c:y val="6.3157286097166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230845681033422E-2"/>
                  <c:y val="-8.3426138097376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676349471600609E-2"/>
                  <c:y val="-8.5281661225959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143658263032134E-2"/>
                  <c:y val="6.3566890369878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810030024590799E-2"/>
                  <c:y val="-7.9872833178820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712145310938079E-2"/>
                  <c:y val="7.7127900379475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РЭС'!$U$206:$AH$206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РЭС'!$U$207:$AH$207</c:f>
              <c:numCache>
                <c:formatCode>General</c:formatCode>
                <c:ptCount val="14"/>
                <c:pt idx="0">
                  <c:v>76</c:v>
                </c:pt>
                <c:pt idx="1">
                  <c:v>54</c:v>
                </c:pt>
                <c:pt idx="2">
                  <c:v>63</c:v>
                </c:pt>
                <c:pt idx="3">
                  <c:v>63</c:v>
                </c:pt>
                <c:pt idx="4">
                  <c:v>61</c:v>
                </c:pt>
                <c:pt idx="5">
                  <c:v>61</c:v>
                </c:pt>
                <c:pt idx="6">
                  <c:v>51</c:v>
                </c:pt>
                <c:pt idx="7">
                  <c:v>50</c:v>
                </c:pt>
                <c:pt idx="8">
                  <c:v>57</c:v>
                </c:pt>
                <c:pt idx="9">
                  <c:v>66</c:v>
                </c:pt>
                <c:pt idx="10">
                  <c:v>74</c:v>
                </c:pt>
                <c:pt idx="11">
                  <c:v>69</c:v>
                </c:pt>
                <c:pt idx="12">
                  <c:v>67</c:v>
                </c:pt>
                <c:pt idx="13">
                  <c:v>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РЭС'!$R$208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502636730315084E-2"/>
                  <c:y val="6.73918071371236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537737404417074E-2"/>
                  <c:y val="-8.0382530547829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440216697202118E-2"/>
                  <c:y val="7.5518297601069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05277640387603E-2"/>
                  <c:y val="-9.8653407732628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814720641267675E-2"/>
                  <c:y val="7.7837444924502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458553027516702E-2"/>
                  <c:y val="8.4357921118571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919189994670344E-2"/>
                  <c:y val="7.4334727911424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63465689157422E-2"/>
                  <c:y val="5.6866162565458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636159081567965E-2"/>
                  <c:y val="-7.621263272053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589717332293037E-2"/>
                  <c:y val="7.4198623574159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38846724833041E-2"/>
                  <c:y val="8.7338085098901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172561285693389E-2"/>
                  <c:y val="-6.0553893815801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432990361014937E-2"/>
                  <c:y val="8.2556883003803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510060859505295E-2"/>
                  <c:y val="-9.5916310701770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РЭС'!$U$206:$AH$206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РЭС'!$U$208:$AH$208</c:f>
              <c:numCache>
                <c:formatCode>General</c:formatCode>
                <c:ptCount val="14"/>
                <c:pt idx="0">
                  <c:v>58</c:v>
                </c:pt>
                <c:pt idx="1">
                  <c:v>89</c:v>
                </c:pt>
                <c:pt idx="2">
                  <c:v>49</c:v>
                </c:pt>
                <c:pt idx="3">
                  <c:v>83</c:v>
                </c:pt>
                <c:pt idx="4">
                  <c:v>51</c:v>
                </c:pt>
                <c:pt idx="5">
                  <c:v>60</c:v>
                </c:pt>
                <c:pt idx="6">
                  <c:v>36</c:v>
                </c:pt>
                <c:pt idx="7">
                  <c:v>49</c:v>
                </c:pt>
                <c:pt idx="8">
                  <c:v>69</c:v>
                </c:pt>
                <c:pt idx="9">
                  <c:v>60</c:v>
                </c:pt>
                <c:pt idx="10">
                  <c:v>47</c:v>
                </c:pt>
                <c:pt idx="11">
                  <c:v>84</c:v>
                </c:pt>
                <c:pt idx="12">
                  <c:v>52</c:v>
                </c:pt>
                <c:pt idx="13">
                  <c:v>80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302656"/>
        <c:axId val="167304192"/>
      </c:lineChart>
      <c:catAx>
        <c:axId val="167302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7304192"/>
        <c:crosses val="autoZero"/>
        <c:auto val="1"/>
        <c:lblAlgn val="ctr"/>
        <c:lblOffset val="100"/>
        <c:noMultiLvlLbl val="0"/>
      </c:catAx>
      <c:valAx>
        <c:axId val="167304192"/>
        <c:scaling>
          <c:orientation val="minMax"/>
          <c:max val="2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7302656"/>
        <c:crosses val="autoZero"/>
        <c:crossBetween val="between"/>
        <c:majorUnit val="40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811550121576343E-2"/>
          <c:y val="6.7275124234544986E-2"/>
          <c:w val="0.96506731050176231"/>
          <c:h val="0.71838096047125743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1597567066741363"/>
                  <c:y val="1.66190620533106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5290744413826632E-2"/>
                  <c:y val="-0.289048186588355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617033605406644"/>
                  <c:y val="-0.193639777393657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3660770839326533E-2"/>
                  <c:y val="-0.211180148966768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9205255406039482E-2"/>
                  <c:y val="0.127630702639747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Операторы!$B$16:$B$20</c:f>
              <c:strCache>
                <c:ptCount val="5"/>
                <c:pt idx="0">
                  <c:v>ОАО «МТС»</c:v>
                </c:pt>
                <c:pt idx="1">
                  <c:v>ОАО «МегаФон»</c:v>
                </c:pt>
                <c:pt idx="2">
                  <c:v>ОАО «ВымпелКом»</c:v>
                </c:pt>
                <c:pt idx="3">
                  <c:v>Группа компаний Tele2</c:v>
                </c:pt>
                <c:pt idx="4">
                  <c:v>Другие операторы</c:v>
                </c:pt>
              </c:strCache>
            </c:strRef>
          </c:cat>
          <c:val>
            <c:numRef>
              <c:f>Операторы!$C$16:$C$20</c:f>
              <c:numCache>
                <c:formatCode>General</c:formatCode>
                <c:ptCount val="5"/>
                <c:pt idx="0">
                  <c:v>1628</c:v>
                </c:pt>
                <c:pt idx="1">
                  <c:v>1654</c:v>
                </c:pt>
                <c:pt idx="2">
                  <c:v>1055</c:v>
                </c:pt>
                <c:pt idx="3">
                  <c:v>185</c:v>
                </c:pt>
                <c:pt idx="4">
                  <c:v>2456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8.4409611784508759E-3"/>
          <c:y val="0.8498611162876839"/>
          <c:w val="0.98034265545724153"/>
          <c:h val="0.12431715668211442"/>
        </c:manualLayout>
      </c:layout>
      <c:overlay val="0"/>
      <c:txPr>
        <a:bodyPr/>
        <a:lstStyle/>
        <a:p>
          <a:pPr>
            <a:defRPr>
              <a:solidFill>
                <a:schemeClr val="tx1">
                  <a:lumMod val="50000"/>
                  <a:lumOff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2060"/>
                </a:solidFill>
              </a:defRPr>
            </a:pPr>
            <a:r>
              <a:rPr lang="ru-RU" sz="1800" b="1" i="0" kern="1200" baseline="0">
                <a:solidFill>
                  <a:srgbClr val="002060"/>
                </a:solidFill>
                <a:effectLst/>
                <a:latin typeface="Arial Narrow"/>
              </a:rPr>
              <a:t>Динамика количества выявленных не разрешенных для использования РЭС основных операторов связи</a:t>
            </a:r>
            <a:endParaRPr lang="ru-RU" sz="1800">
              <a:solidFill>
                <a:srgbClr val="002060"/>
              </a:solidFill>
              <a:effectLst/>
            </a:endParaRPr>
          </a:p>
        </c:rich>
      </c:tx>
      <c:layout>
        <c:manualLayout>
          <c:xMode val="edge"/>
          <c:yMode val="edge"/>
          <c:x val="0.1175503421832182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117625863477313E-2"/>
          <c:y val="0.20325449586062122"/>
          <c:w val="0.93547634215103403"/>
          <c:h val="0.5690736858800276"/>
        </c:manualLayout>
      </c:layout>
      <c:lineChart>
        <c:grouping val="standard"/>
        <c:varyColors val="0"/>
        <c:ser>
          <c:idx val="0"/>
          <c:order val="0"/>
          <c:tx>
            <c:strRef>
              <c:f>Операторы!$X$16</c:f>
              <c:strCache>
                <c:ptCount val="1"/>
                <c:pt idx="0">
                  <c:v>ОАО «МТС»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5526922271108321E-2"/>
                  <c:y val="-8.616597064885413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154889108377479E-3"/>
                  <c:y val="2.4535154742787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96662775732541E-2"/>
                  <c:y val="-6.905040793579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12532665728665E-2"/>
                  <c:y val="-6.9135032176880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44394253151479E-2"/>
                  <c:y val="-6.5495775334898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881762776102865E-2"/>
                  <c:y val="-6.7100504685510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74913166485688E-2"/>
                  <c:y val="-6.591509971765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533447068330791E-3"/>
                  <c:y val="-1.8884248770138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1256978131248199E-4"/>
                  <c:y val="-4.553466290209879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937413846789367E-2"/>
                  <c:y val="-5.5183612458984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347400556702883E-2"/>
                  <c:y val="5.1684684379958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355451797312262E-2"/>
                  <c:y val="-6.888832946912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3439472601829089E-2"/>
                  <c:y val="-6.9768320473054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9891652449791986E-3"/>
                  <c:y val="3.7340503102289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2432310917385235E-3"/>
                  <c:y val="9.58716979181919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Операторы!$Y$15:$AL$15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Операторы!$Y$16:$AL$16</c:f>
              <c:numCache>
                <c:formatCode>General</c:formatCode>
                <c:ptCount val="14"/>
                <c:pt idx="0">
                  <c:v>85</c:v>
                </c:pt>
                <c:pt idx="1">
                  <c:v>95</c:v>
                </c:pt>
                <c:pt idx="2">
                  <c:v>108</c:v>
                </c:pt>
                <c:pt idx="3">
                  <c:v>125</c:v>
                </c:pt>
                <c:pt idx="4" formatCode="0">
                  <c:v>111</c:v>
                </c:pt>
                <c:pt idx="5" formatCode="0">
                  <c:v>108</c:v>
                </c:pt>
                <c:pt idx="6" formatCode="0">
                  <c:v>124</c:v>
                </c:pt>
                <c:pt idx="7" formatCode="0">
                  <c:v>82</c:v>
                </c:pt>
                <c:pt idx="8" formatCode="0">
                  <c:v>140</c:v>
                </c:pt>
                <c:pt idx="9">
                  <c:v>104</c:v>
                </c:pt>
                <c:pt idx="10">
                  <c:v>114</c:v>
                </c:pt>
                <c:pt idx="11">
                  <c:v>76</c:v>
                </c:pt>
                <c:pt idx="12">
                  <c:v>118</c:v>
                </c:pt>
                <c:pt idx="13">
                  <c:v>116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Операторы!$X$17</c:f>
              <c:strCache>
                <c:ptCount val="1"/>
                <c:pt idx="0">
                  <c:v>ОАО «МегаФон»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4.143234264164497E-2"/>
                  <c:y val="-8.9867337050792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794959596653531E-2"/>
                  <c:y val="-6.353643446345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14707730986798E-2"/>
                  <c:y val="3.9542931060709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12187026854373E-2"/>
                  <c:y val="5.5074012062776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869294543713148E-2"/>
                  <c:y val="7.0261206883008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24030199237524E-2"/>
                  <c:y val="6.6624322759326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309657278624621E-2"/>
                  <c:y val="5.9824609441045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050402562030469E-2"/>
                  <c:y val="-6.45585737401464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466089650194543E-2"/>
                  <c:y val="-6.7112100631866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078214847482609E-2"/>
                  <c:y val="-7.1520430561228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05139259276432E-2"/>
                  <c:y val="-7.1236516906889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962034538194623E-2"/>
                  <c:y val="-7.12927537230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734518571727875E-2"/>
                  <c:y val="6.9813287905382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1061027805212739E-3"/>
                  <c:y val="-3.1001434183689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0679577423672307E-3"/>
                  <c:y val="-6.6509803489062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Операторы!$Y$15:$AL$15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Операторы!$Y$17:$AL$17</c:f>
              <c:numCache>
                <c:formatCode>General</c:formatCode>
                <c:ptCount val="14"/>
                <c:pt idx="0">
                  <c:v>89</c:v>
                </c:pt>
                <c:pt idx="1">
                  <c:v>110</c:v>
                </c:pt>
                <c:pt idx="2">
                  <c:v>102</c:v>
                </c:pt>
                <c:pt idx="3">
                  <c:v>95</c:v>
                </c:pt>
                <c:pt idx="4" formatCode="0">
                  <c:v>110</c:v>
                </c:pt>
                <c:pt idx="5" formatCode="0">
                  <c:v>99</c:v>
                </c:pt>
                <c:pt idx="6" formatCode="0">
                  <c:v>87</c:v>
                </c:pt>
                <c:pt idx="7" formatCode="0">
                  <c:v>103</c:v>
                </c:pt>
                <c:pt idx="8" formatCode="0">
                  <c:v>104</c:v>
                </c:pt>
                <c:pt idx="9">
                  <c:v>128</c:v>
                </c:pt>
                <c:pt idx="10">
                  <c:v>134</c:v>
                </c:pt>
                <c:pt idx="11">
                  <c:v>130</c:v>
                </c:pt>
                <c:pt idx="12">
                  <c:v>114</c:v>
                </c:pt>
                <c:pt idx="13">
                  <c:v>125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Операторы!$X$18</c:f>
              <c:strCache>
                <c:ptCount val="1"/>
                <c:pt idx="0">
                  <c:v>ОАО «ВымпелКом»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4.3381640776989618E-2"/>
                  <c:y val="7.3851455660044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15948952463405E-2"/>
                  <c:y val="5.6920439961757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037991725722973E-2"/>
                  <c:y val="6.6369960065056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724197308584853E-2"/>
                  <c:y val="5.61932079175625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10312600651485E-2"/>
                  <c:y val="8.4659011845820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1180882262409E-2"/>
                  <c:y val="4.0729078294333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006560003391568E-2"/>
                  <c:y val="6.1288705523638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493441241982272E-2"/>
                  <c:y val="5.2480702736903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5297955763072042E-2"/>
                  <c:y val="6.7814467499839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350197131928844E-2"/>
                  <c:y val="-5.7913522668952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104879182529266E-2"/>
                  <c:y val="-4.75654497656122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776510729999101E-2"/>
                  <c:y val="6.2815942850289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17526406934801E-2"/>
                  <c:y val="6.2933071190133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4168387656758636E-3"/>
                  <c:y val="2.8834640498082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2339053998422476E-3"/>
                  <c:y val="3.542777409324639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Операторы!$Y$15:$AL$15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Операторы!$Y$18:$AL$18</c:f>
              <c:numCache>
                <c:formatCode>General</c:formatCode>
                <c:ptCount val="14"/>
                <c:pt idx="0">
                  <c:v>74</c:v>
                </c:pt>
                <c:pt idx="1">
                  <c:v>82</c:v>
                </c:pt>
                <c:pt idx="2">
                  <c:v>75</c:v>
                </c:pt>
                <c:pt idx="3">
                  <c:v>85</c:v>
                </c:pt>
                <c:pt idx="4" formatCode="0">
                  <c:v>65</c:v>
                </c:pt>
                <c:pt idx="5" formatCode="0">
                  <c:v>68</c:v>
                </c:pt>
                <c:pt idx="6" formatCode="0">
                  <c:v>60</c:v>
                </c:pt>
                <c:pt idx="7" formatCode="0">
                  <c:v>78</c:v>
                </c:pt>
                <c:pt idx="8" formatCode="0">
                  <c:v>65</c:v>
                </c:pt>
                <c:pt idx="9">
                  <c:v>68</c:v>
                </c:pt>
                <c:pt idx="10">
                  <c:v>55</c:v>
                </c:pt>
                <c:pt idx="11">
                  <c:v>75</c:v>
                </c:pt>
                <c:pt idx="12">
                  <c:v>67</c:v>
                </c:pt>
                <c:pt idx="13">
                  <c:v>66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Операторы!$X$19</c:f>
              <c:strCache>
                <c:ptCount val="1"/>
                <c:pt idx="0">
                  <c:v>Группа компаний Tele2</c:v>
                </c:pt>
              </c:strCache>
            </c:strRef>
          </c:tx>
          <c:dLbls>
            <c:dLbl>
              <c:idx val="0"/>
              <c:layout>
                <c:manualLayout>
                  <c:x val="-2.7067013857711531E-2"/>
                  <c:y val="-4.4118163858606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499092184939104E-2"/>
                  <c:y val="-5.7149686460573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53248929993115E-2"/>
                  <c:y val="-6.951336065251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052796983029541E-2"/>
                  <c:y val="-6.7401027673594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499092184939104E-2"/>
                  <c:y val="-6.1900283838841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082722249632636E-2"/>
                  <c:y val="-5.7149686460573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937685193499146E-2"/>
                  <c:y val="-4.4397924807698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499203710130859E-2"/>
                  <c:y val="-6.6650881217110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499027266469128E-2"/>
                  <c:y val="-5.352426443886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Операторы!$Y$15:$AL$15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Операторы!$Y$19:$AL$19</c:f>
              <c:numCache>
                <c:formatCode>General</c:formatCode>
                <c:ptCount val="14"/>
                <c:pt idx="0">
                  <c:v>13</c:v>
                </c:pt>
                <c:pt idx="1">
                  <c:v>11</c:v>
                </c:pt>
                <c:pt idx="2">
                  <c:v>12</c:v>
                </c:pt>
                <c:pt idx="3">
                  <c:v>14</c:v>
                </c:pt>
                <c:pt idx="4" formatCode="0">
                  <c:v>8</c:v>
                </c:pt>
                <c:pt idx="5" formatCode="0">
                  <c:v>17</c:v>
                </c:pt>
                <c:pt idx="6" formatCode="0">
                  <c:v>12</c:v>
                </c:pt>
                <c:pt idx="7" formatCode="0">
                  <c:v>13</c:v>
                </c:pt>
                <c:pt idx="8" formatCode="0">
                  <c:v>19</c:v>
                </c:pt>
                <c:pt idx="9">
                  <c:v>6</c:v>
                </c:pt>
                <c:pt idx="10">
                  <c:v>10</c:v>
                </c:pt>
                <c:pt idx="11">
                  <c:v>7</c:v>
                </c:pt>
                <c:pt idx="12">
                  <c:v>10</c:v>
                </c:pt>
                <c:pt idx="13">
                  <c:v>14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1589632"/>
        <c:axId val="171591168"/>
      </c:lineChart>
      <c:catAx>
        <c:axId val="17158963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171591168"/>
        <c:crosses val="autoZero"/>
        <c:auto val="1"/>
        <c:lblAlgn val="ctr"/>
        <c:lblOffset val="100"/>
        <c:noMultiLvlLbl val="0"/>
      </c:catAx>
      <c:valAx>
        <c:axId val="17159116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589632"/>
        <c:crosses val="autoZero"/>
        <c:crossBetween val="between"/>
        <c:majorUnit val="40"/>
      </c:valAx>
    </c:plotArea>
    <c:legend>
      <c:legendPos val="b"/>
      <c:layout>
        <c:manualLayout>
          <c:xMode val="edge"/>
          <c:yMode val="edge"/>
          <c:x val="2.6018856065367694E-2"/>
          <c:y val="0.9375802331662807"/>
          <c:w val="0.94865451498009645"/>
          <c:h val="6.2332944470207874E-2"/>
        </c:manualLayout>
      </c:layout>
      <c:overlay val="0"/>
      <c:txPr>
        <a:bodyPr/>
        <a:lstStyle/>
        <a:p>
          <a:pPr>
            <a:defRPr b="1">
              <a:solidFill>
                <a:schemeClr val="tx1">
                  <a:lumMod val="50000"/>
                  <a:lumOff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chemeClr val="tx2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1136962016107E-2"/>
          <c:y val="0.13739159680629789"/>
          <c:w val="0.92173468733606767"/>
          <c:h val="0.5002688699724352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РЭС'!$U$9:$AH$9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РЭС'!$U$10:$AH$10</c:f>
              <c:numCache>
                <c:formatCode>General</c:formatCode>
                <c:ptCount val="14"/>
                <c:pt idx="0">
                  <c:v>3236</c:v>
                </c:pt>
                <c:pt idx="1">
                  <c:v>2237</c:v>
                </c:pt>
                <c:pt idx="2">
                  <c:v>2190</c:v>
                </c:pt>
                <c:pt idx="3">
                  <c:v>2287</c:v>
                </c:pt>
                <c:pt idx="4">
                  <c:v>2118</c:v>
                </c:pt>
                <c:pt idx="5">
                  <c:v>2129</c:v>
                </c:pt>
                <c:pt idx="6">
                  <c:v>2065</c:v>
                </c:pt>
                <c:pt idx="7">
                  <c:v>2078</c:v>
                </c:pt>
                <c:pt idx="8">
                  <c:v>2135</c:v>
                </c:pt>
                <c:pt idx="9">
                  <c:v>2154</c:v>
                </c:pt>
                <c:pt idx="10">
                  <c:v>2097</c:v>
                </c:pt>
                <c:pt idx="11">
                  <c:v>2119</c:v>
                </c:pt>
                <c:pt idx="12">
                  <c:v>2189</c:v>
                </c:pt>
                <c:pt idx="13">
                  <c:v>2155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981568"/>
        <c:axId val="166000896"/>
      </c:lineChart>
      <c:catAx>
        <c:axId val="165981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000896"/>
        <c:crosses val="autoZero"/>
        <c:auto val="1"/>
        <c:lblAlgn val="ctr"/>
        <c:lblOffset val="100"/>
        <c:noMultiLvlLbl val="0"/>
      </c:catAx>
      <c:valAx>
        <c:axId val="16600089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5981568"/>
        <c:crosses val="autoZero"/>
        <c:crossBetween val="between"/>
        <c:majorUnit val="1000"/>
      </c:valAx>
    </c:plotArea>
    <c:legend>
      <c:legendPos val="t"/>
      <c:layout>
        <c:manualLayout>
          <c:xMode val="edge"/>
          <c:yMode val="edge"/>
          <c:x val="0.38964196614943403"/>
          <c:y val="0.83640620913799835"/>
          <c:w val="0.23763424590333729"/>
          <c:h val="0.15668949130824264"/>
        </c:manualLayout>
      </c:layout>
      <c:overlay val="0"/>
      <c:txPr>
        <a:bodyPr/>
        <a:lstStyle/>
        <a:p>
          <a:pPr>
            <a:defRPr sz="1200"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749065894544265E-2"/>
          <c:y val="9.1409428667073814E-2"/>
          <c:w val="0.91377268877246931"/>
          <c:h val="0.5424807153990043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9840773794158913E-2"/>
                  <c:y val="-7.058191773513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776413992913468E-2"/>
                  <c:y val="8.0933763894222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1043650404002E-2"/>
                  <c:y val="8.1526256480963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811271635162993E-2"/>
                  <c:y val="-9.6407153221088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811604444222109E-2"/>
                  <c:y val="-7.6062737795418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797390713161494E-2"/>
                  <c:y val="-9.412829044066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268920539648381E-2"/>
                  <c:y val="-8.8594689462683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527552160663255E-2"/>
                  <c:y val="-0.116071280413574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561706526891728E-2"/>
                  <c:y val="-9.293863843337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589770241139537E-2"/>
                  <c:y val="-9.8474149815762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022655247286908E-2"/>
                  <c:y val="7.3920225967151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770260247560242E-2"/>
                  <c:y val="8.3818572969522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264815719330671E-2"/>
                  <c:y val="-7.8640589040283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326949927806631E-2"/>
                  <c:y val="-0.114158598670325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РЭС'!$U$15:$AH$15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РЭС'!$U$16:$AH$16</c:f>
              <c:numCache>
                <c:formatCode>General</c:formatCode>
                <c:ptCount val="14"/>
                <c:pt idx="0">
                  <c:v>111</c:v>
                </c:pt>
                <c:pt idx="1">
                  <c:v>85</c:v>
                </c:pt>
                <c:pt idx="2">
                  <c:v>74</c:v>
                </c:pt>
                <c:pt idx="3">
                  <c:v>88</c:v>
                </c:pt>
                <c:pt idx="4">
                  <c:v>80</c:v>
                </c:pt>
                <c:pt idx="5">
                  <c:v>101</c:v>
                </c:pt>
                <c:pt idx="6">
                  <c:v>90</c:v>
                </c:pt>
                <c:pt idx="7">
                  <c:v>100</c:v>
                </c:pt>
                <c:pt idx="8">
                  <c:v>112</c:v>
                </c:pt>
                <c:pt idx="9">
                  <c:v>110</c:v>
                </c:pt>
                <c:pt idx="10">
                  <c:v>94</c:v>
                </c:pt>
                <c:pt idx="11">
                  <c:v>95</c:v>
                </c:pt>
                <c:pt idx="12">
                  <c:v>103</c:v>
                </c:pt>
                <c:pt idx="13">
                  <c:v>123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1.9451072511592487E-2"/>
                  <c:y val="6.5039778774860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710038096872424E-2"/>
                  <c:y val="-7.54974601890103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610994064796282E-2"/>
                  <c:y val="-0.1019852577727560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283573585233641E-2"/>
                  <c:y val="7.7644251213207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79286129910056E-2"/>
                  <c:y val="8.3790976402535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167204238431467E-2"/>
                  <c:y val="9.2148620822068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532234599037109E-2"/>
                  <c:y val="0.101367268916669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968366106058143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510908850731552E-2"/>
                  <c:y val="-0.102953190677824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783672656852049E-2"/>
                  <c:y val="-0.114304980460430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783635627725905E-2"/>
                  <c:y val="7.3446540264573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47851421665016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РЭС'!$U$15:$AH$15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РЭС'!$U$17:$AH$17</c:f>
              <c:numCache>
                <c:formatCode>General</c:formatCode>
                <c:ptCount val="14"/>
                <c:pt idx="0">
                  <c:v>82</c:v>
                </c:pt>
                <c:pt idx="1">
                  <c:v>104</c:v>
                </c:pt>
                <c:pt idx="2">
                  <c:v>82</c:v>
                </c:pt>
                <c:pt idx="3">
                  <c:v>84</c:v>
                </c:pt>
                <c:pt idx="4">
                  <c:v>73</c:v>
                </c:pt>
                <c:pt idx="5">
                  <c:v>92</c:v>
                </c:pt>
                <c:pt idx="6">
                  <c:v>87</c:v>
                </c:pt>
                <c:pt idx="7">
                  <c:v>99</c:v>
                </c:pt>
                <c:pt idx="8">
                  <c:v>106</c:v>
                </c:pt>
                <c:pt idx="9">
                  <c:v>75</c:v>
                </c:pt>
                <c:pt idx="10">
                  <c:v>106</c:v>
                </c:pt>
                <c:pt idx="11">
                  <c:v>97</c:v>
                </c:pt>
                <c:pt idx="12">
                  <c:v>83</c:v>
                </c:pt>
                <c:pt idx="13">
                  <c:v>117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043008"/>
        <c:axId val="166073472"/>
      </c:lineChart>
      <c:catAx>
        <c:axId val="166043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073472"/>
        <c:crosses val="autoZero"/>
        <c:auto val="1"/>
        <c:lblAlgn val="ctr"/>
        <c:lblOffset val="100"/>
        <c:noMultiLvlLbl val="0"/>
      </c:catAx>
      <c:valAx>
        <c:axId val="166073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043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867520173586263"/>
          <c:y val="0.84857103776290232"/>
          <c:w val="0.44264959652827474"/>
          <c:h val="0.13619085785728255"/>
        </c:manualLayout>
      </c:layout>
      <c:overlay val="0"/>
      <c:txPr>
        <a:bodyPr/>
        <a:lstStyle/>
        <a:p>
          <a:pPr>
            <a:defRPr sz="1200"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09412962736663E-2"/>
          <c:y val="4.7552111167217748E-2"/>
          <c:w val="0.91667319656044555"/>
          <c:h val="0.587427668969765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7"/>
              <c:layout>
                <c:manualLayout>
                  <c:x val="-3.2534741106554611E-2"/>
                  <c:y val="-7.4867919363255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РЭС'!$U$31:$AH$31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РЭС'!$U$32:$AH$32</c:f>
              <c:numCache>
                <c:formatCode>General</c:formatCode>
                <c:ptCount val="14"/>
                <c:pt idx="0">
                  <c:v>1350</c:v>
                </c:pt>
                <c:pt idx="1">
                  <c:v>1376</c:v>
                </c:pt>
                <c:pt idx="2">
                  <c:v>1397</c:v>
                </c:pt>
                <c:pt idx="3">
                  <c:v>1410</c:v>
                </c:pt>
                <c:pt idx="4">
                  <c:v>1417</c:v>
                </c:pt>
                <c:pt idx="5">
                  <c:v>1536</c:v>
                </c:pt>
                <c:pt idx="6">
                  <c:v>1351</c:v>
                </c:pt>
                <c:pt idx="7">
                  <c:v>1422</c:v>
                </c:pt>
                <c:pt idx="8">
                  <c:v>1417</c:v>
                </c:pt>
                <c:pt idx="9">
                  <c:v>1396</c:v>
                </c:pt>
                <c:pt idx="10">
                  <c:v>1390</c:v>
                </c:pt>
                <c:pt idx="11">
                  <c:v>1312</c:v>
                </c:pt>
                <c:pt idx="12">
                  <c:v>1302</c:v>
                </c:pt>
                <c:pt idx="13">
                  <c:v>1304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096896"/>
        <c:axId val="166156160"/>
      </c:lineChart>
      <c:catAx>
        <c:axId val="16609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156160"/>
        <c:crosses val="autoZero"/>
        <c:auto val="1"/>
        <c:lblAlgn val="ctr"/>
        <c:lblOffset val="100"/>
        <c:noMultiLvlLbl val="0"/>
      </c:catAx>
      <c:valAx>
        <c:axId val="166156160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096896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110658596654816"/>
          <c:y val="0.84935082305978593"/>
          <c:w val="0.2406534735456109"/>
          <c:h val="0.15035589535860422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06843913607877E-2"/>
          <c:y val="4.130300971261841E-2"/>
          <c:w val="0.93888018064745382"/>
          <c:h val="0.6329131193626177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РЭС'!$R$38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0814522588283334E-2"/>
                  <c:y val="-8.2887443562995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38413203668708E-2"/>
                  <c:y val="-7.6253940927353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489939483995736E-2"/>
                  <c:y val="0.101815533656506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094905069321045E-2"/>
                  <c:y val="7.9604643242915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06791938829211E-2"/>
                  <c:y val="-8.130715414382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840313171025487E-2"/>
                  <c:y val="8.0105480262882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74063577920806E-2"/>
                  <c:y val="-0.107359406271552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7132623951805E-2"/>
                  <c:y val="0.103327028776704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798397212920132E-2"/>
                  <c:y val="7.9605165565957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08949257926133E-2"/>
                  <c:y val="-7.4972038515622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872289940690767E-2"/>
                  <c:y val="-9.0967487457427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393313689787593E-2"/>
                  <c:y val="7.0276295666310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938106686910023E-2"/>
                  <c:y val="7.782665560734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570611229466446E-2"/>
                  <c:y val="7.4885533040625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РЭС'!$U$37:$AH$37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РЭС'!$U$38:$AH$38</c:f>
              <c:numCache>
                <c:formatCode>General</c:formatCode>
                <c:ptCount val="14"/>
                <c:pt idx="0">
                  <c:v>70</c:v>
                </c:pt>
                <c:pt idx="1">
                  <c:v>72</c:v>
                </c:pt>
                <c:pt idx="2">
                  <c:v>73</c:v>
                </c:pt>
                <c:pt idx="3">
                  <c:v>53</c:v>
                </c:pt>
                <c:pt idx="4">
                  <c:v>71</c:v>
                </c:pt>
                <c:pt idx="5">
                  <c:v>65</c:v>
                </c:pt>
                <c:pt idx="6">
                  <c:v>62</c:v>
                </c:pt>
                <c:pt idx="7">
                  <c:v>73</c:v>
                </c:pt>
                <c:pt idx="8">
                  <c:v>74</c:v>
                </c:pt>
                <c:pt idx="9">
                  <c:v>72</c:v>
                </c:pt>
                <c:pt idx="10">
                  <c:v>72</c:v>
                </c:pt>
                <c:pt idx="11">
                  <c:v>74</c:v>
                </c:pt>
                <c:pt idx="12">
                  <c:v>72</c:v>
                </c:pt>
                <c:pt idx="13">
                  <c:v>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РЭС'!$R$39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0865609566201544E-2"/>
                  <c:y val="9.9209137392671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885193191784901E-2"/>
                  <c:y val="7.95858396133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507997662286737E-2"/>
                  <c:y val="-7.0905340913845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111030444684251E-2"/>
                  <c:y val="-9.7239836115922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898240992721383E-2"/>
                  <c:y val="8.6900391296232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107550757552304E-2"/>
                  <c:y val="-6.1524198261145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078824651805489E-2"/>
                  <c:y val="8.10965321177433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1152318154145E-2"/>
                  <c:y val="-7.3009680620846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49521158607973E-2"/>
                  <c:y val="-7.8849364123928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11395414066993E-2"/>
                  <c:y val="9.5720188638352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88221003311028E-2"/>
                  <c:y val="8.6651340419173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50811210892318E-2"/>
                  <c:y val="-5.8858513243565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554889078572469E-2"/>
                  <c:y val="-7.0438396175759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981734504441373E-2"/>
                  <c:y val="-8.8337134402710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РЭС'!$U$37:$AH$37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РЭС'!$U$39:$AH$39</c:f>
              <c:numCache>
                <c:formatCode>General</c:formatCode>
                <c:ptCount val="14"/>
                <c:pt idx="0">
                  <c:v>63</c:v>
                </c:pt>
                <c:pt idx="1">
                  <c:v>46</c:v>
                </c:pt>
                <c:pt idx="2">
                  <c:v>78</c:v>
                </c:pt>
                <c:pt idx="3">
                  <c:v>69</c:v>
                </c:pt>
                <c:pt idx="4">
                  <c:v>66</c:v>
                </c:pt>
                <c:pt idx="5">
                  <c:v>74</c:v>
                </c:pt>
                <c:pt idx="6">
                  <c:v>54</c:v>
                </c:pt>
                <c:pt idx="7">
                  <c:v>86</c:v>
                </c:pt>
                <c:pt idx="8">
                  <c:v>83</c:v>
                </c:pt>
                <c:pt idx="9">
                  <c:v>67</c:v>
                </c:pt>
                <c:pt idx="10">
                  <c:v>61</c:v>
                </c:pt>
                <c:pt idx="11">
                  <c:v>84</c:v>
                </c:pt>
                <c:pt idx="12">
                  <c:v>74</c:v>
                </c:pt>
                <c:pt idx="13">
                  <c:v>80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190080"/>
        <c:axId val="166195968"/>
      </c:lineChart>
      <c:catAx>
        <c:axId val="166190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195968"/>
        <c:crosses val="autoZero"/>
        <c:auto val="1"/>
        <c:lblAlgn val="ctr"/>
        <c:lblOffset val="100"/>
        <c:noMultiLvlLbl val="0"/>
      </c:catAx>
      <c:valAx>
        <c:axId val="16619596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19008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32960709633998E-2"/>
          <c:y val="4.7658884326091187E-2"/>
          <c:w val="0.9383572563199255"/>
          <c:h val="0.584080375874973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РЭС'!$R$56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РЭС'!$U$55:$AH$55</c:f>
              <c:strCache>
                <c:ptCount val="14"/>
                <c:pt idx="0">
                  <c:v>28.01</c:v>
                </c:pt>
                <c:pt idx="1">
                  <c:v>04.02</c:v>
                </c:pt>
                <c:pt idx="2">
                  <c:v>11.02</c:v>
                </c:pt>
                <c:pt idx="3">
                  <c:v>18.02</c:v>
                </c:pt>
                <c:pt idx="4">
                  <c:v>25.02</c:v>
                </c:pt>
                <c:pt idx="5">
                  <c:v>04.03</c:v>
                </c:pt>
                <c:pt idx="6">
                  <c:v>11.03</c:v>
                </c:pt>
                <c:pt idx="7">
                  <c:v>18.03</c:v>
                </c:pt>
                <c:pt idx="8">
                  <c:v>25.03</c:v>
                </c:pt>
                <c:pt idx="9">
                  <c:v>01.04</c:v>
                </c:pt>
                <c:pt idx="10">
                  <c:v>08.04</c:v>
                </c:pt>
                <c:pt idx="11">
                  <c:v>15.04</c:v>
                </c:pt>
                <c:pt idx="12">
                  <c:v>22.04</c:v>
                </c:pt>
                <c:pt idx="13">
                  <c:v>29.04</c:v>
                </c:pt>
              </c:strCache>
            </c:strRef>
          </c:cat>
          <c:val>
            <c:numRef>
              <c:f>'Проконтролировано РЭС'!$U$56:$AH$56</c:f>
              <c:numCache>
                <c:formatCode>General</c:formatCode>
                <c:ptCount val="14"/>
                <c:pt idx="0">
                  <c:v>812</c:v>
                </c:pt>
                <c:pt idx="1">
                  <c:v>990</c:v>
                </c:pt>
                <c:pt idx="2">
                  <c:v>901</c:v>
                </c:pt>
                <c:pt idx="3">
                  <c:v>905</c:v>
                </c:pt>
                <c:pt idx="4">
                  <c:v>910</c:v>
                </c:pt>
                <c:pt idx="5">
                  <c:v>912</c:v>
                </c:pt>
                <c:pt idx="6">
                  <c:v>925</c:v>
                </c:pt>
                <c:pt idx="7">
                  <c:v>920</c:v>
                </c:pt>
                <c:pt idx="8">
                  <c:v>921</c:v>
                </c:pt>
                <c:pt idx="9">
                  <c:v>925</c:v>
                </c:pt>
                <c:pt idx="10">
                  <c:v>910</c:v>
                </c:pt>
                <c:pt idx="11">
                  <c:v>932</c:v>
                </c:pt>
                <c:pt idx="12">
                  <c:v>919</c:v>
                </c:pt>
                <c:pt idx="13">
                  <c:v>935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198656"/>
        <c:axId val="166384000"/>
      </c:lineChart>
      <c:catAx>
        <c:axId val="166198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166384000"/>
        <c:crosses val="autoZero"/>
        <c:auto val="1"/>
        <c:lblAlgn val="ctr"/>
        <c:lblOffset val="100"/>
        <c:noMultiLvlLbl val="0"/>
      </c:catAx>
      <c:valAx>
        <c:axId val="166384000"/>
        <c:scaling>
          <c:orientation val="minMax"/>
          <c:max val="1200"/>
          <c:min val="4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166198656"/>
        <c:crosses val="autoZero"/>
        <c:crossBetween val="between"/>
        <c:majorUnit val="200"/>
      </c:valAx>
    </c:plotArea>
    <c:legend>
      <c:legendPos val="t"/>
      <c:layout>
        <c:manualLayout>
          <c:xMode val="edge"/>
          <c:yMode val="edge"/>
          <c:x val="0.38487246241923434"/>
          <c:y val="0.84673430370113645"/>
          <c:w val="0.25111246902606804"/>
          <c:h val="0.14719193785449528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CAA08-D96A-4C3A-AB2B-A0AF172DE94A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7D427-C8BA-45F0-8237-C6F121F8F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48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7D427-C8BA-45F0-8237-C6F121F8F93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0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B87D-FBFC-4DBE-826D-265424EBC06E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7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0CCA-6962-4C5A-A359-DCD0743B76C0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3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C7A-EE20-48D6-B760-74F6DC8ADF00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0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A213-71E0-417D-B260-F1197AA59016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4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4A35-D217-4B8F-896D-5216B7EE5800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1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1C2-2CA8-4087-9E04-FB0A9D46AC1E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4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836B-AEF8-46B2-980A-C6787CEBF8CC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6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C5F-BF4F-4040-8AEF-5A374ABFDDB0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6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C42F-3318-4276-AA6D-CD4D0330C49D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9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3332-F39C-46D7-B182-B6B4F5199244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A6CD-813A-4FDD-B82E-540F587CC2F2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1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0F46-7947-4FC9-BE4B-DCFB4819EE76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Thursday, April 30,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9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0743" y="273646"/>
            <a:ext cx="8049729" cy="82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ts val="2700"/>
              </a:lnSpc>
              <a:tabLst>
                <a:tab pos="800100" algn="l"/>
                <a:tab pos="1093788" algn="l"/>
                <a:tab pos="3284538" algn="ctr"/>
              </a:tabLst>
            </a:pPr>
            <a:r>
              <a:rPr lang="ru-RU" sz="2000" b="1" dirty="0">
                <a:solidFill>
                  <a:srgbClr val="17375E"/>
                </a:solidFill>
                <a:latin typeface="Arial Narrow" panose="020B0606020202030204" pitchFamily="34" charset="0"/>
              </a:rPr>
              <a:t>ДИНАМИКА РЕЗУЛЬТАТОВ РАДИОКОНТРОЛЯ И ПРИНЯТЫХ МЕР </a:t>
            </a:r>
          </a:p>
          <a:p>
            <a:pPr lvl="0" algn="ctr">
              <a:lnSpc>
                <a:spcPts val="2700"/>
              </a:lnSpc>
              <a:tabLst>
                <a:tab pos="800100" algn="l"/>
                <a:tab pos="1093788" algn="l"/>
                <a:tab pos="3284538" algn="ctr"/>
              </a:tabLst>
            </a:pPr>
            <a:r>
              <a:rPr lang="ru-RU" sz="2000" b="1" dirty="0">
                <a:solidFill>
                  <a:srgbClr val="17375E"/>
                </a:solidFill>
                <a:latin typeface="Arial Narrow" panose="020B0606020202030204" pitchFamily="34" charset="0"/>
              </a:rPr>
              <a:t>ТО РОСКОМНАДЗОРА ПО СОСТОЯНИЮ НА </a:t>
            </a:r>
            <a:r>
              <a:rPr lang="en-US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.0</a:t>
            </a:r>
            <a:r>
              <a:rPr lang="en-US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4</a:t>
            </a:r>
            <a:r>
              <a:rPr lang="ru-RU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.2015</a:t>
            </a:r>
            <a:endParaRPr lang="ru-RU" sz="2000" b="1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12779"/>
              </p:ext>
            </p:extLst>
          </p:nvPr>
        </p:nvGraphicFramePr>
        <p:xfrm>
          <a:off x="323528" y="1097490"/>
          <a:ext cx="8508801" cy="166800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3552"/>
                <a:gridCol w="629531"/>
                <a:gridCol w="629531"/>
                <a:gridCol w="699477"/>
                <a:gridCol w="699477"/>
                <a:gridCol w="699477"/>
                <a:gridCol w="703497"/>
                <a:gridCol w="576064"/>
                <a:gridCol w="648072"/>
                <a:gridCol w="1080123"/>
              </a:tblGrid>
              <a:tr h="44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ЦФО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СЗФО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ЮФО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СКФО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УрФО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ДФО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</a:tr>
              <a:tr h="444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b="1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b="1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РЭС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22749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12684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9755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4135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19852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13084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15693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7999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105951</a:t>
                      </a:r>
                    </a:p>
                  </a:txBody>
                  <a:tcPr marL="9525" marR="9525" marT="9525" marB="0" anchor="ctr"/>
                </a:tc>
              </a:tr>
              <a:tr h="321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760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9128</a:t>
                      </a:r>
                    </a:p>
                  </a:txBody>
                  <a:tcPr marL="9525" marR="9525" marT="9525" marB="0" anchor="ctr"/>
                </a:tc>
              </a:tr>
              <a:tr h="341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</a:t>
                      </a:r>
                      <a:r>
                        <a:rPr lang="ru-RU" sz="1400" b="1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меры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665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553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1022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 Narrow"/>
                        </a:rPr>
                        <a:t>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8525 </a:t>
                      </a:r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93</a:t>
                      </a:r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%)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Дата 3"/>
          <p:cNvSpPr txBox="1">
            <a:spLocks/>
          </p:cNvSpPr>
          <p:nvPr/>
        </p:nvSpPr>
        <p:spPr>
          <a:xfrm>
            <a:off x="8570449" y="6309320"/>
            <a:ext cx="500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0C5FCB2-91F1-4990-901E-00274E588831}" type="slidenum">
              <a:rPr lang="ru-RU" sz="200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pPr algn="r"/>
              <a:t>1</a:t>
            </a:fld>
            <a:endParaRPr lang="ru-RU" sz="20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54366" y="3140968"/>
            <a:ext cx="8911167" cy="3640140"/>
            <a:chOff x="0" y="0"/>
            <a:chExt cx="8679811" cy="4173187"/>
          </a:xfrm>
        </p:grpSpPr>
        <p:graphicFrame>
          <p:nvGraphicFramePr>
            <p:cNvPr id="6" name="Диаграмма 5"/>
            <p:cNvGraphicFramePr/>
            <p:nvPr/>
          </p:nvGraphicFramePr>
          <p:xfrm>
            <a:off x="50161" y="0"/>
            <a:ext cx="8629650" cy="18883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8" name="Диаграмма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37571631"/>
                </p:ext>
              </p:extLst>
            </p:nvPr>
          </p:nvGraphicFramePr>
          <p:xfrm>
            <a:off x="0" y="1881604"/>
            <a:ext cx="8652814" cy="22915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55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99371" y="260648"/>
            <a:ext cx="790449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ДФО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6223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7999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960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895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453637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</a:t>
                      </a:r>
                      <a:r>
                        <a:rPr lang="en-US" sz="1400" b="0" i="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разрешённые </a:t>
                      </a: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164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317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219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51520" y="2780928"/>
            <a:ext cx="8675159" cy="4016641"/>
            <a:chOff x="0" y="0"/>
            <a:chExt cx="8552677" cy="4187533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0" y="0"/>
            <a:ext cx="8434919" cy="19853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49934579"/>
                </p:ext>
              </p:extLst>
            </p:nvPr>
          </p:nvGraphicFramePr>
          <p:xfrm>
            <a:off x="61341" y="2041886"/>
            <a:ext cx="8491336" cy="2145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360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836" y="257962"/>
            <a:ext cx="84249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700"/>
              </a:lnSpc>
              <a:tabLst>
                <a:tab pos="800100" algn="l"/>
                <a:tab pos="1093788" algn="l"/>
                <a:tab pos="3284538" algn="ctr"/>
              </a:tabLst>
            </a:pPr>
            <a:r>
              <a:rPr lang="ru-RU" sz="2000" b="1" dirty="0">
                <a:solidFill>
                  <a:srgbClr val="17375E"/>
                </a:solidFill>
                <a:latin typeface="Arial Narrow" panose="020B0606020202030204" pitchFamily="34" charset="0"/>
              </a:rPr>
              <a:t>РАСПРЕДЕЛЕНИЕ ВЫЯВЛЕННЫХ </a:t>
            </a:r>
            <a:r>
              <a:rPr lang="ru-RU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НЕ РАЗРЕШЕННЫХ </a:t>
            </a:r>
            <a:r>
              <a:rPr lang="ru-RU" sz="2000" b="1" dirty="0">
                <a:solidFill>
                  <a:srgbClr val="17375E"/>
                </a:solidFill>
                <a:latin typeface="Arial Narrow" panose="020B0606020202030204" pitchFamily="34" charset="0"/>
              </a:rPr>
              <a:t>ДЛЯ ИСПОЛЬЗОВАНИЯ РЭС МЕЖДУ ОПЕРАТОРАМИ СВЯЗИ ПО СОСТОЯНИЮ НА </a:t>
            </a:r>
            <a:r>
              <a:rPr lang="en-US" sz="2000" b="1" smtClean="0">
                <a:solidFill>
                  <a:srgbClr val="17375E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smtClean="0">
                <a:solidFill>
                  <a:srgbClr val="17375E"/>
                </a:solidFill>
                <a:latin typeface="Arial Narrow" panose="020B0606020202030204" pitchFamily="34" charset="0"/>
              </a:rPr>
              <a:t>.04.2015</a:t>
            </a:r>
            <a:endParaRPr lang="ru-RU" sz="2000" b="1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Дата 3"/>
          <p:cNvSpPr txBox="1">
            <a:spLocks/>
          </p:cNvSpPr>
          <p:nvPr/>
        </p:nvSpPr>
        <p:spPr>
          <a:xfrm>
            <a:off x="8640085" y="6309320"/>
            <a:ext cx="500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3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489442"/>
              </p:ext>
            </p:extLst>
          </p:nvPr>
        </p:nvGraphicFramePr>
        <p:xfrm>
          <a:off x="107504" y="1049723"/>
          <a:ext cx="8928991" cy="245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117374"/>
              </p:ext>
            </p:extLst>
          </p:nvPr>
        </p:nvGraphicFramePr>
        <p:xfrm>
          <a:off x="378796" y="3589404"/>
          <a:ext cx="8352750" cy="290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04292"/>
              </p:ext>
            </p:extLst>
          </p:nvPr>
        </p:nvGraphicFramePr>
        <p:xfrm>
          <a:off x="323528" y="1038424"/>
          <a:ext cx="2808312" cy="17425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22749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1440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1296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293068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ЦФО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316867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396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242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251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40361" y="2972860"/>
            <a:ext cx="9003639" cy="3885140"/>
            <a:chOff x="0" y="0"/>
            <a:chExt cx="6829214" cy="4038602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8658" y="0"/>
            <a:ext cx="6820556" cy="18922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321641"/>
                </p:ext>
              </p:extLst>
            </p:nvPr>
          </p:nvGraphicFramePr>
          <p:xfrm>
            <a:off x="0" y="2021863"/>
            <a:ext cx="6815666" cy="20167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366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528" y="260648"/>
            <a:ext cx="8352928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СЗФО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912996"/>
              </p:ext>
            </p:extLst>
          </p:nvPr>
        </p:nvGraphicFramePr>
        <p:xfrm>
          <a:off x="323528" y="1038424"/>
          <a:ext cx="2808312" cy="174416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12684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1083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1029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82459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179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290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52509" y="2780928"/>
            <a:ext cx="8694965" cy="4170585"/>
            <a:chOff x="0" y="0"/>
            <a:chExt cx="8142547" cy="4306285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0" y="0"/>
            <a:ext cx="8142547" cy="1978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/>
            <p:nvPr>
              <p:extLst>
                <p:ext uri="{D42A27DB-BD31-4B8C-83A1-F6EECF244321}">
                  <p14:modId xmlns:p14="http://schemas.microsoft.com/office/powerpoint/2010/main" val="235091678"/>
                </p:ext>
              </p:extLst>
            </p:nvPr>
          </p:nvGraphicFramePr>
          <p:xfrm>
            <a:off x="147646" y="2110044"/>
            <a:ext cx="7986182" cy="2196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659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95536" y="260648"/>
            <a:ext cx="8281292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ЮФО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ЮФО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2222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9755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760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665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00879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111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252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21055" y="2852936"/>
            <a:ext cx="8630254" cy="3902507"/>
            <a:chOff x="0" y="0"/>
            <a:chExt cx="8125968" cy="4319360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0" y="0"/>
            <a:ext cx="8117014" cy="1991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62423663"/>
                </p:ext>
              </p:extLst>
            </p:nvPr>
          </p:nvGraphicFramePr>
          <p:xfrm>
            <a:off x="32402" y="2025317"/>
            <a:ext cx="8093566" cy="22940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766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7544" y="332656"/>
            <a:ext cx="820928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СКФО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СКФО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47449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4135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595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553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0830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121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58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1540" y="2780928"/>
            <a:ext cx="8801292" cy="3948221"/>
            <a:chOff x="0" y="0"/>
            <a:chExt cx="8930858" cy="3694586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44699" y="0"/>
            <a:ext cx="8865810" cy="17988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54428071"/>
                </p:ext>
              </p:extLst>
            </p:nvPr>
          </p:nvGraphicFramePr>
          <p:xfrm>
            <a:off x="0" y="1879395"/>
            <a:ext cx="8930858" cy="18151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294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260648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ПФО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78081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19852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1948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1938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24689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327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257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212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6781" y="2803262"/>
            <a:ext cx="9057219" cy="4054738"/>
            <a:chOff x="0" y="0"/>
            <a:chExt cx="8347861" cy="4045872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38886" y="0"/>
            <a:ext cx="8308975" cy="18673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17899410"/>
                </p:ext>
              </p:extLst>
            </p:nvPr>
          </p:nvGraphicFramePr>
          <p:xfrm>
            <a:off x="0" y="1907169"/>
            <a:ext cx="8289052" cy="21387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173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7544" y="260648"/>
            <a:ext cx="820928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УрФО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46867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13084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1200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1127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20557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178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39539" y="2780928"/>
            <a:ext cx="8665294" cy="4050754"/>
            <a:chOff x="0" y="0"/>
            <a:chExt cx="8207373" cy="4210534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0" y="0"/>
            <a:ext cx="8207373" cy="20037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06028267"/>
                </p:ext>
              </p:extLst>
            </p:nvPr>
          </p:nvGraphicFramePr>
          <p:xfrm>
            <a:off x="28922" y="2081071"/>
            <a:ext cx="8162925" cy="21294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959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05845" y="260648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СФО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29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42847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15693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1142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1022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20103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152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203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2708920"/>
            <a:ext cx="8836025" cy="4236764"/>
            <a:chOff x="0" y="0"/>
            <a:chExt cx="8338138" cy="4351873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0" y="0"/>
            <a:ext cx="8281459" cy="20542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4263935"/>
                </p:ext>
              </p:extLst>
            </p:nvPr>
          </p:nvGraphicFramePr>
          <p:xfrm>
            <a:off x="36571" y="2099704"/>
            <a:ext cx="8301567" cy="22521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383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17794</TotalTime>
  <Words>991</Words>
  <Application>Microsoft Office PowerPoint</Application>
  <PresentationFormat>Экран (4:3)</PresentationFormat>
  <Paragraphs>550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РОСКОМНАДЗОР</dc:title>
  <dc:creator>Алексей Лямин</dc:creator>
  <cp:lastModifiedBy>syug</cp:lastModifiedBy>
  <cp:revision>2339</cp:revision>
  <cp:lastPrinted>2015-04-09T11:58:11Z</cp:lastPrinted>
  <dcterms:created xsi:type="dcterms:W3CDTF">2013-12-13T04:55:43Z</dcterms:created>
  <dcterms:modified xsi:type="dcterms:W3CDTF">2015-04-30T11:32:54Z</dcterms:modified>
</cp:coreProperties>
</file>