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72" r:id="rId2"/>
  </p:sldMasterIdLst>
  <p:notesMasterIdLst>
    <p:notesMasterId r:id="rId12"/>
  </p:notesMasterIdLst>
  <p:handoutMasterIdLst>
    <p:handoutMasterId r:id="rId13"/>
  </p:handoutMasterIdLst>
  <p:sldIdLst>
    <p:sldId id="455" r:id="rId3"/>
    <p:sldId id="441" r:id="rId4"/>
    <p:sldId id="442" r:id="rId5"/>
    <p:sldId id="443" r:id="rId6"/>
    <p:sldId id="444" r:id="rId7"/>
    <p:sldId id="445" r:id="rId8"/>
    <p:sldId id="446" r:id="rId9"/>
    <p:sldId id="447" r:id="rId10"/>
    <p:sldId id="448" r:id="rId11"/>
  </p:sldIdLst>
  <p:sldSz cx="9144000" cy="6858000" type="screen4x3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BEFF"/>
    <a:srgbClr val="99CCFF"/>
    <a:srgbClr val="4F81BD"/>
    <a:srgbClr val="0099CC"/>
    <a:srgbClr val="7C8090"/>
    <a:srgbClr val="0033CC"/>
    <a:srgbClr val="FFFFFF"/>
    <a:srgbClr val="000000"/>
    <a:srgbClr val="F8F8F8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7805" autoAdjust="0"/>
  </p:normalViewPr>
  <p:slideViewPr>
    <p:cSldViewPr>
      <p:cViewPr>
        <p:scale>
          <a:sx n="100" d="100"/>
          <a:sy n="100" d="100"/>
        </p:scale>
        <p:origin x="-72" y="-210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uaa\&#1052;&#1086;&#1080;%20&#1076;&#1086;&#1082;&#1091;&#1084;&#1077;&#1085;&#1090;&#1099;\&#1045;&#1078;&#1077;&#1085;&#1077;&#1076;&#1077;&#1083;&#1100;&#1085;&#1099;&#1077;%20&#1076;&#1086;&#1082;&#1083;&#1072;&#1076;&#1099;%202014\9-4%20&#1045;&#1078;&#1077;&#1085;&#1077;&#1076;&#1077;&#1083;&#1100;&#1085;&#1099;&#1081;%20&#1076;&#1086;&#1082;&#1083;&#1072;&#1076;%20&#1085;&#1072;%2024.09.2014\&#1056;&#1072;&#1089;&#1095;&#1077;&#1090;\3%20&#1056;&#1072;&#1089;&#1095;&#1077;&#1090;%20&#1086;&#1087;&#1077;&#1088;&#1072;&#1090;&#1086;&#1088;&#1086;&#1074;%20&#1089;&#1074;&#1103;&#1079;&#1080;%20&#1085;&#1072;%2001.10.201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uaa\&#1052;&#1086;&#1080;%20&#1076;&#1086;&#1082;&#1091;&#1084;&#1077;&#1085;&#1090;&#1099;\&#1045;&#1078;&#1077;&#1085;&#1077;&#1076;&#1077;&#1083;&#1100;&#1085;&#1099;&#1077;%20&#1076;&#1086;&#1082;&#1083;&#1072;&#1076;&#1099;%202014\9-4%20&#1045;&#1078;&#1077;&#1085;&#1077;&#1076;&#1077;&#1083;&#1100;&#1085;&#1099;&#1081;%20&#1076;&#1086;&#1082;&#1083;&#1072;&#1076;%20&#1085;&#1072;%2024.09.2014\&#1056;&#1072;&#1089;&#1095;&#1077;&#1090;\3%20&#1056;&#1072;&#1089;&#1095;&#1077;&#1090;%20&#1086;&#1087;&#1077;&#1088;&#1072;&#1090;&#1086;&#1088;&#1086;&#1074;%20&#1089;&#1074;&#1103;&#1079;&#1080;%20&#1085;&#1072;%2001.10.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yug\&#1056;&#1072;&#1073;&#1086;&#1095;&#1080;&#1081;%20&#1089;&#1090;&#1086;&#1083;\&#1056;&#1072;&#1089;&#1095;&#1077;&#1090;%20&#1076;&#1080;&#1085;&#1072;&#1084;&#1080;&#1082;&#1080;\&#1056;&#1072;&#1089;&#1095;&#1077;&#1090;%20&#1044;&#1080;&#1085;&#1072;&#1084;&#1080;&#1082;&#1072;%20&#1088;&#1077;&#1079;&#1091;&#1083;&#1100;&#1090;&#1072;&#1090;&#1086;&#1074;%20&#1056;&#1050;%20&#1080;%20&#1087;&#1088;&#1080;&#1085;&#1103;&#1090;&#1099;&#1093;%20&#1084;&#1077;&#1088;%20&#1058;&#1054;%20&#1056;&#1050;&#1053;%20&#1087;&#1086;%20Gmail%20&#1085;&#1072;%2024.09.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r>
              <a:rPr lang="ru-RU" sz="1400">
                <a:solidFill>
                  <a:schemeClr val="tx2"/>
                </a:solidFill>
              </a:rPr>
              <a:t>Распределение выявленных не разрешенных для использования РЭС между операторами связи по состоянию на 01.10.2014</a:t>
            </a:r>
          </a:p>
        </c:rich>
      </c:tx>
      <c:layout>
        <c:manualLayout>
          <c:xMode val="edge"/>
          <c:yMode val="edge"/>
          <c:x val="0.10925511696291085"/>
          <c:y val="1.4507095721320595E-2"/>
        </c:manualLayout>
      </c:layout>
      <c:overlay val="0"/>
    </c:title>
    <c:autoTitleDeleted val="0"/>
    <c:view3D>
      <c:rotX val="30"/>
      <c:rotY val="4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150499725178657E-2"/>
          <c:y val="0.19531234234004405"/>
          <c:w val="0.97418018808399531"/>
          <c:h val="0.67727156940503008"/>
        </c:manualLayout>
      </c:layout>
      <c:pie3DChart>
        <c:varyColors val="1"/>
        <c:ser>
          <c:idx val="0"/>
          <c:order val="0"/>
          <c:explosion val="8"/>
          <c:dPt>
            <c:idx val="0"/>
            <c:bubble3D val="0"/>
            <c:spPr>
              <a:solidFill>
                <a:srgbClr val="FF0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/>
                        </a:solidFill>
                      </a:rPr>
                      <a:t>2</a:t>
                    </a:r>
                    <a:r>
                      <a:rPr lang="ru-RU" b="1">
                        <a:solidFill>
                          <a:schemeClr val="tx2"/>
                        </a:solidFill>
                      </a:rPr>
                      <a:t>506</a:t>
                    </a:r>
                    <a:r>
                      <a:rPr lang="en-US" b="1">
                        <a:solidFill>
                          <a:schemeClr val="tx2"/>
                        </a:solidFill>
                      </a:rPr>
                      <a:t> (18%)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8438256391926651E-2"/>
                  <c:y val="-0.25678651461978946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/>
                        </a:solidFill>
                      </a:rPr>
                      <a:t>3</a:t>
                    </a:r>
                    <a:r>
                      <a:rPr lang="ru-RU" b="1">
                        <a:solidFill>
                          <a:schemeClr val="tx2"/>
                        </a:solidFill>
                      </a:rPr>
                      <a:t>734</a:t>
                    </a:r>
                    <a:r>
                      <a:rPr lang="en-US" b="1">
                        <a:solidFill>
                          <a:schemeClr val="tx2"/>
                        </a:solidFill>
                      </a:rPr>
                      <a:t> (27%)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69514743529372"/>
                  <c:y val="-0.18583841571999241"/>
                </c:manualLayout>
              </c:layout>
              <c:tx>
                <c:rich>
                  <a:bodyPr/>
                  <a:lstStyle/>
                  <a:p>
                    <a:r>
                      <a:rPr lang="en-US" b="1">
                        <a:solidFill>
                          <a:schemeClr val="tx2"/>
                        </a:solidFill>
                      </a:rPr>
                      <a:t>25</a:t>
                    </a:r>
                    <a:r>
                      <a:rPr lang="ru-RU" b="1">
                        <a:solidFill>
                          <a:schemeClr val="tx2"/>
                        </a:solidFill>
                      </a:rPr>
                      <a:t>98</a:t>
                    </a:r>
                    <a:r>
                      <a:rPr lang="en-US" b="1">
                        <a:solidFill>
                          <a:schemeClr val="tx2"/>
                        </a:solidFill>
                      </a:rPr>
                      <a:t> (19%)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7836268667640304E-2"/>
                  <c:y val="0.12755620928446512"/>
                </c:manualLayout>
              </c:layout>
              <c:tx>
                <c:rich>
                  <a:bodyPr/>
                  <a:lstStyle/>
                  <a:p>
                    <a:r>
                      <a:rPr lang="ru-RU" b="1">
                        <a:solidFill>
                          <a:schemeClr val="tx2"/>
                        </a:solidFill>
                      </a:rPr>
                      <a:t>5048</a:t>
                    </a:r>
                    <a:r>
                      <a:rPr lang="en-US" b="1">
                        <a:solidFill>
                          <a:schemeClr val="tx2"/>
                        </a:solidFill>
                      </a:rPr>
                      <a:t> (36%)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Операторы!$B$30:$B$33</c:f>
              <c:strCache>
                <c:ptCount val="4"/>
                <c:pt idx="0">
                  <c:v>ОАО «МТС»</c:v>
                </c:pt>
                <c:pt idx="1">
                  <c:v>ОАО «МегаФон»</c:v>
                </c:pt>
                <c:pt idx="2">
                  <c:v>ОАО «ВымпелКом»</c:v>
                </c:pt>
                <c:pt idx="3">
                  <c:v>Другие операторы</c:v>
                </c:pt>
              </c:strCache>
            </c:strRef>
          </c:cat>
          <c:val>
            <c:numRef>
              <c:f>Операторы!$C$30:$C$33</c:f>
              <c:numCache>
                <c:formatCode>General</c:formatCode>
                <c:ptCount val="4"/>
                <c:pt idx="0">
                  <c:v>2506</c:v>
                </c:pt>
                <c:pt idx="1">
                  <c:v>3734</c:v>
                </c:pt>
                <c:pt idx="2">
                  <c:v>2598</c:v>
                </c:pt>
                <c:pt idx="3">
                  <c:v>5048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2.6313655979929441E-2"/>
          <c:y val="0.89377988280855847"/>
          <c:w val="0.94608670735950451"/>
          <c:h val="8.03986220472441E-2"/>
        </c:manualLayout>
      </c:layout>
      <c:overlay val="0"/>
      <c:txPr>
        <a:bodyPr/>
        <a:lstStyle/>
        <a:p>
          <a:pPr>
            <a:defRPr sz="1200" b="0">
              <a:solidFill>
                <a:schemeClr val="tx2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575686024774495E-2"/>
          <c:y val="3.8746156730408696E-2"/>
          <c:w val="0.95616668848549236"/>
          <c:h val="0.6010673256974059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РЭС'!$R$85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280068299433112E-2"/>
                  <c:y val="-9.8955977635411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41386873450472E-2"/>
                  <c:y val="8.498609788171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703962073632253E-2"/>
                  <c:y val="-7.4009842490404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558608279879741E-2"/>
                  <c:y val="-8.5692910553214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907995243977453E-2"/>
                  <c:y val="-7.3617597266623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400081904841742E-2"/>
                  <c:y val="-9.30155559387414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00181827283916E-2"/>
                  <c:y val="-9.27637917993202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860491609861032E-2"/>
                  <c:y val="7.6979226979419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151207009618918E-2"/>
                  <c:y val="-7.5923139768762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322067706257513E-2"/>
                  <c:y val="9.6525379422881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986094504557521E-2"/>
                  <c:y val="-9.7933495703757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470786001175739E-2"/>
                  <c:y val="-0.1045570411047652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436314230461283E-2"/>
                  <c:y val="-7.59231397687626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457238050959557E-2"/>
                  <c:y val="6.99827180720926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РЭС'!$V$84:$AI$84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РЭС'!$V$85:$AI$85</c:f>
              <c:numCache>
                <c:formatCode>General</c:formatCode>
                <c:ptCount val="14"/>
                <c:pt idx="0">
                  <c:v>39</c:v>
                </c:pt>
                <c:pt idx="1">
                  <c:v>42</c:v>
                </c:pt>
                <c:pt idx="2">
                  <c:v>40</c:v>
                </c:pt>
                <c:pt idx="3">
                  <c:v>42</c:v>
                </c:pt>
                <c:pt idx="4">
                  <c:v>48</c:v>
                </c:pt>
                <c:pt idx="5">
                  <c:v>44</c:v>
                </c:pt>
                <c:pt idx="6">
                  <c:v>40</c:v>
                </c:pt>
                <c:pt idx="7">
                  <c:v>41</c:v>
                </c:pt>
                <c:pt idx="8">
                  <c:v>40</c:v>
                </c:pt>
                <c:pt idx="9">
                  <c:v>43</c:v>
                </c:pt>
                <c:pt idx="10">
                  <c:v>37</c:v>
                </c:pt>
                <c:pt idx="11">
                  <c:v>41</c:v>
                </c:pt>
                <c:pt idx="12">
                  <c:v>41</c:v>
                </c:pt>
                <c:pt idx="13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РЭС'!$R$86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6864224526343808E-2"/>
                  <c:y val="7.52626032191653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665147865694548E-2"/>
                  <c:y val="-9.5954089679818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9773646055476969E-3"/>
                  <c:y val="4.6655145381395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72636174724537E-2"/>
                  <c:y val="4.7793868524028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446964992737831E-2"/>
                  <c:y val="-6.2617102001938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002392452637903E-2"/>
                  <c:y val="-6.92395455905191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265602599906732E-2"/>
                  <c:y val="8.66883980804223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04304160486527E-2"/>
                  <c:y val="-7.62371563102725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9381980856776962E-2"/>
                  <c:y val="6.9930381981841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141675524475853E-2"/>
                  <c:y val="-9.3527898716994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1114946062972994E-2"/>
                  <c:y val="5.7905752066862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6760760075927107E-3"/>
                  <c:y val="3.885761884011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852618175412509E-2"/>
                  <c:y val="6.61968905751516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035969942167419E-2"/>
                  <c:y val="-0.101967230996627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РЭС'!$V$84:$AI$84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РЭС'!$V$86:$AI$86</c:f>
              <c:numCache>
                <c:formatCode>General</c:formatCode>
                <c:ptCount val="14"/>
                <c:pt idx="0">
                  <c:v>39</c:v>
                </c:pt>
                <c:pt idx="1">
                  <c:v>53</c:v>
                </c:pt>
                <c:pt idx="2">
                  <c:v>18</c:v>
                </c:pt>
                <c:pt idx="3">
                  <c:v>42</c:v>
                </c:pt>
                <c:pt idx="4">
                  <c:v>11</c:v>
                </c:pt>
                <c:pt idx="5">
                  <c:v>15</c:v>
                </c:pt>
                <c:pt idx="6">
                  <c:v>41</c:v>
                </c:pt>
                <c:pt idx="7">
                  <c:v>53</c:v>
                </c:pt>
                <c:pt idx="8">
                  <c:v>23</c:v>
                </c:pt>
                <c:pt idx="9">
                  <c:v>68</c:v>
                </c:pt>
                <c:pt idx="10">
                  <c:v>28</c:v>
                </c:pt>
                <c:pt idx="11">
                  <c:v>16</c:v>
                </c:pt>
                <c:pt idx="12">
                  <c:v>30</c:v>
                </c:pt>
                <c:pt idx="13">
                  <c:v>66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030144"/>
        <c:axId val="167036032"/>
      </c:lineChart>
      <c:catAx>
        <c:axId val="16703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036032"/>
        <c:crosses val="autoZero"/>
        <c:auto val="1"/>
        <c:lblAlgn val="ctr"/>
        <c:lblOffset val="100"/>
        <c:noMultiLvlLbl val="0"/>
      </c:catAx>
      <c:valAx>
        <c:axId val="167036032"/>
        <c:scaling>
          <c:orientation val="minMax"/>
          <c:max val="120"/>
        </c:scaling>
        <c:delete val="0"/>
        <c:axPos val="l"/>
        <c:numFmt formatCode="General" sourceLinked="1"/>
        <c:majorTickMark val="out"/>
        <c:minorTickMark val="none"/>
        <c:tickLblPos val="nextTo"/>
        <c:crossAx val="167030144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41218826797235E-2"/>
          <c:y val="4.4896396273753199E-2"/>
          <c:w val="0.92839949019428625"/>
          <c:h val="0.5560718346974726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РЭС'!$V$99:$AI$99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РЭС'!$V$100:$AI$100</c:f>
              <c:numCache>
                <c:formatCode>General</c:formatCode>
                <c:ptCount val="14"/>
                <c:pt idx="0">
                  <c:v>2051</c:v>
                </c:pt>
                <c:pt idx="1">
                  <c:v>1607</c:v>
                </c:pt>
                <c:pt idx="2">
                  <c:v>1828</c:v>
                </c:pt>
                <c:pt idx="3">
                  <c:v>1975</c:v>
                </c:pt>
                <c:pt idx="4">
                  <c:v>2224</c:v>
                </c:pt>
                <c:pt idx="5">
                  <c:v>1342</c:v>
                </c:pt>
                <c:pt idx="6">
                  <c:v>1653</c:v>
                </c:pt>
                <c:pt idx="7">
                  <c:v>1880</c:v>
                </c:pt>
                <c:pt idx="8">
                  <c:v>1929</c:v>
                </c:pt>
                <c:pt idx="9">
                  <c:v>1870</c:v>
                </c:pt>
                <c:pt idx="10">
                  <c:v>1960</c:v>
                </c:pt>
                <c:pt idx="11">
                  <c:v>2146</c:v>
                </c:pt>
                <c:pt idx="12">
                  <c:v>2006</c:v>
                </c:pt>
                <c:pt idx="13">
                  <c:v>1780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135104"/>
        <c:axId val="167138048"/>
      </c:lineChart>
      <c:catAx>
        <c:axId val="167135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138048"/>
        <c:crosses val="autoZero"/>
        <c:auto val="1"/>
        <c:lblAlgn val="ctr"/>
        <c:lblOffset val="100"/>
        <c:noMultiLvlLbl val="0"/>
      </c:catAx>
      <c:valAx>
        <c:axId val="167138048"/>
        <c:scaling>
          <c:orientation val="minMax"/>
          <c:max val="2600"/>
          <c:min val="1000"/>
        </c:scaling>
        <c:delete val="0"/>
        <c:axPos val="l"/>
        <c:numFmt formatCode="General" sourceLinked="1"/>
        <c:majorTickMark val="out"/>
        <c:minorTickMark val="none"/>
        <c:tickLblPos val="nextTo"/>
        <c:crossAx val="167135104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078142666961317"/>
          <c:y val="0.81662989119132268"/>
          <c:w val="0.24396298153145263"/>
          <c:h val="0.1419587415662123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53382661867246E-2"/>
          <c:y val="8.3836295949600598E-2"/>
          <c:w val="0.92329016172673017"/>
          <c:h val="0.5982906777951633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РЭС'!$R$105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3.0855162473878376E-2"/>
                  <c:y val="-5.9846924136718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225879110057438E-2"/>
                  <c:y val="5.7740256987543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811822516452715E-2"/>
                  <c:y val="7.42797912460872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97132504783349E-2"/>
                  <c:y val="-7.939214251926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124339209697476E-2"/>
                  <c:y val="-8.04845075956336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123256597181128E-2"/>
                  <c:y val="6.2252401988280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091567954943429E-2"/>
                  <c:y val="6.52224149384672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13528454006519E-2"/>
                  <c:y val="-5.9347010729785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297362681251972E-2"/>
                  <c:y val="6.6239818852473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966653408967199E-2"/>
                  <c:y val="8.33356166331064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5696453856081117E-2"/>
                  <c:y val="8.2665618933638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664539160388154E-2"/>
                  <c:y val="-7.47864253089563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815453948483794E-2"/>
                  <c:y val="-8.329374177688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282543557366584E-2"/>
                  <c:y val="7.65694670261355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РЭС'!$V$104:$AI$104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РЭС'!$V$105:$AI$105</c:f>
              <c:numCache>
                <c:formatCode>General</c:formatCode>
                <c:ptCount val="14"/>
                <c:pt idx="0">
                  <c:v>140</c:v>
                </c:pt>
                <c:pt idx="1">
                  <c:v>93</c:v>
                </c:pt>
                <c:pt idx="2">
                  <c:v>136</c:v>
                </c:pt>
                <c:pt idx="3">
                  <c:v>170</c:v>
                </c:pt>
                <c:pt idx="4">
                  <c:v>188</c:v>
                </c:pt>
                <c:pt idx="5">
                  <c:v>94</c:v>
                </c:pt>
                <c:pt idx="6">
                  <c:v>95</c:v>
                </c:pt>
                <c:pt idx="7">
                  <c:v>165</c:v>
                </c:pt>
                <c:pt idx="8">
                  <c:v>133</c:v>
                </c:pt>
                <c:pt idx="9">
                  <c:v>115</c:v>
                </c:pt>
                <c:pt idx="10">
                  <c:v>112</c:v>
                </c:pt>
                <c:pt idx="11">
                  <c:v>123</c:v>
                </c:pt>
                <c:pt idx="12">
                  <c:v>146</c:v>
                </c:pt>
                <c:pt idx="13">
                  <c:v>100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РЭС'!$R$106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8062057623173197E-2"/>
                  <c:y val="7.7457110583223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524625500554994E-2"/>
                  <c:y val="-9.279726624395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630162850831731E-2"/>
                  <c:y val="-7.4279274272553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973403810501295E-2"/>
                  <c:y val="6.31643433014447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156966715878608E-2"/>
                  <c:y val="7.8602206960014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163812804428601E-2"/>
                  <c:y val="-7.07183605735304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94943196514558E-2"/>
                  <c:y val="-8.37031848154533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861379569085158E-2"/>
                  <c:y val="8.71720772255064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194772613341462E-2"/>
                  <c:y val="-6.3462120056763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606846527543262E-2"/>
                  <c:y val="-9.0415569174936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023849495586143E-2"/>
                  <c:y val="-8.37083545507887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100554717520876E-2"/>
                  <c:y val="7.7040429915190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375699719832777E-2"/>
                  <c:y val="7.70755841154712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030687453988698E-2"/>
                  <c:y val="-6.7401975355871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РЭС'!$V$104:$AI$104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РЭС'!$V$106:$AI$106</c:f>
              <c:numCache>
                <c:formatCode>General</c:formatCode>
                <c:ptCount val="14"/>
                <c:pt idx="0">
                  <c:v>112</c:v>
                </c:pt>
                <c:pt idx="1">
                  <c:v>115</c:v>
                </c:pt>
                <c:pt idx="2">
                  <c:v>174</c:v>
                </c:pt>
                <c:pt idx="3">
                  <c:v>144</c:v>
                </c:pt>
                <c:pt idx="4">
                  <c:v>145</c:v>
                </c:pt>
                <c:pt idx="5">
                  <c:v>122</c:v>
                </c:pt>
                <c:pt idx="6">
                  <c:v>130</c:v>
                </c:pt>
                <c:pt idx="7">
                  <c:v>153</c:v>
                </c:pt>
                <c:pt idx="8">
                  <c:v>139</c:v>
                </c:pt>
                <c:pt idx="9">
                  <c:v>128</c:v>
                </c:pt>
                <c:pt idx="10">
                  <c:v>134</c:v>
                </c:pt>
                <c:pt idx="11">
                  <c:v>112</c:v>
                </c:pt>
                <c:pt idx="12">
                  <c:v>98</c:v>
                </c:pt>
                <c:pt idx="13">
                  <c:v>137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180160"/>
        <c:axId val="167181696"/>
      </c:lineChart>
      <c:catAx>
        <c:axId val="16718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7181696"/>
        <c:crosses val="autoZero"/>
        <c:auto val="1"/>
        <c:lblAlgn val="ctr"/>
        <c:lblOffset val="100"/>
        <c:noMultiLvlLbl val="0"/>
      </c:catAx>
      <c:valAx>
        <c:axId val="167181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180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048465467360594"/>
          <c:y val="0.85637803172666571"/>
          <c:w val="0.45903069065278812"/>
          <c:h val="0.1173597127695047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86102927883458E-2"/>
          <c:y val="9.0566782993397835E-2"/>
          <c:w val="0.93671852761673968"/>
          <c:h val="0.57492718497421558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РЭС'!$R$126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РЭС'!$V$125:$AI$125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РЭС'!$V$126:$AI$126</c:f>
              <c:numCache>
                <c:formatCode>General</c:formatCode>
                <c:ptCount val="14"/>
                <c:pt idx="0">
                  <c:v>1433</c:v>
                </c:pt>
                <c:pt idx="1">
                  <c:v>1543</c:v>
                </c:pt>
                <c:pt idx="2">
                  <c:v>1669</c:v>
                </c:pt>
                <c:pt idx="3">
                  <c:v>1629</c:v>
                </c:pt>
                <c:pt idx="4">
                  <c:v>1512</c:v>
                </c:pt>
                <c:pt idx="5">
                  <c:v>1454</c:v>
                </c:pt>
                <c:pt idx="6">
                  <c:v>1460</c:v>
                </c:pt>
                <c:pt idx="7">
                  <c:v>1490</c:v>
                </c:pt>
                <c:pt idx="8">
                  <c:v>1529</c:v>
                </c:pt>
                <c:pt idx="9">
                  <c:v>1567</c:v>
                </c:pt>
                <c:pt idx="10">
                  <c:v>1635</c:v>
                </c:pt>
                <c:pt idx="11">
                  <c:v>1605</c:v>
                </c:pt>
                <c:pt idx="12">
                  <c:v>1540</c:v>
                </c:pt>
                <c:pt idx="13">
                  <c:v>1433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350656"/>
        <c:axId val="167353344"/>
      </c:lineChart>
      <c:catAx>
        <c:axId val="16735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67353344"/>
        <c:crosses val="autoZero"/>
        <c:auto val="1"/>
        <c:lblAlgn val="ctr"/>
        <c:lblOffset val="100"/>
        <c:noMultiLvlLbl val="0"/>
      </c:catAx>
      <c:valAx>
        <c:axId val="167353344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167350656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6570354522653786"/>
          <c:y val="0.8448506605837991"/>
          <c:w val="0.24799428061083281"/>
          <c:h val="0.1457425372779263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603682958947319E-2"/>
          <c:y val="6.4671327076000526E-2"/>
          <c:w val="0.93612364435648687"/>
          <c:h val="0.619775371529135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РЭС'!$R$136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785734212624542E-2"/>
                  <c:y val="7.7008476331605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01111597104E-2"/>
                  <c:y val="-6.89639749250953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981399997320865E-2"/>
                  <c:y val="6.69624339675184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559829797422439E-2"/>
                  <c:y val="8.58170669304859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151688223838937E-2"/>
                  <c:y val="8.49731077876929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8655600006757E-2"/>
                  <c:y val="-8.4996536306483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656213225102903E-2"/>
                  <c:y val="-8.6551338008032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01766299215529E-2"/>
                  <c:y val="-9.5784836743159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4290196384484701E-2"/>
                  <c:y val="5.8575024240529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10272534494672E-2"/>
                  <c:y val="8.2015257290395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526656839385694E-2"/>
                  <c:y val="-5.83966480179206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165038619271677E-2"/>
                  <c:y val="-7.2030981021302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164782920234104E-2"/>
                  <c:y val="-9.22450005404533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491084536336503E-2"/>
                  <c:y val="-9.23908963165576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РЭС'!$V$135:$AI$135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РЭС'!$V$136:$AI$136</c:f>
              <c:numCache>
                <c:formatCode>General</c:formatCode>
                <c:ptCount val="14"/>
                <c:pt idx="0">
                  <c:v>74</c:v>
                </c:pt>
                <c:pt idx="1">
                  <c:v>81</c:v>
                </c:pt>
                <c:pt idx="2">
                  <c:v>94</c:v>
                </c:pt>
                <c:pt idx="3">
                  <c:v>94</c:v>
                </c:pt>
                <c:pt idx="4">
                  <c:v>86</c:v>
                </c:pt>
                <c:pt idx="5">
                  <c:v>80</c:v>
                </c:pt>
                <c:pt idx="6">
                  <c:v>78</c:v>
                </c:pt>
                <c:pt idx="7">
                  <c:v>82</c:v>
                </c:pt>
                <c:pt idx="8">
                  <c:v>78</c:v>
                </c:pt>
                <c:pt idx="9">
                  <c:v>83</c:v>
                </c:pt>
                <c:pt idx="10">
                  <c:v>85</c:v>
                </c:pt>
                <c:pt idx="11">
                  <c:v>84</c:v>
                </c:pt>
                <c:pt idx="12">
                  <c:v>77</c:v>
                </c:pt>
                <c:pt idx="13">
                  <c:v>76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РЭС'!$R$137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516638138042818E-2"/>
                  <c:y val="-9.46554756441910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82390626847347E-5"/>
                  <c:y val="-6.745283546310931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90653444701888E-2"/>
                  <c:y val="-7.9668145680659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724918975367465E-2"/>
                  <c:y val="-8.1130830706055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601184467678188E-2"/>
                  <c:y val="-9.31933230851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214721818252767E-2"/>
                  <c:y val="6.76402636134336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23497869852677E-2"/>
                  <c:y val="9.0409589079754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650370502094118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1086978425604359E-2"/>
                  <c:y val="-8.7893153175123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192747677933114E-2"/>
                  <c:y val="-7.43690407033241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486347320804034E-2"/>
                  <c:y val="7.57912582871729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631076847439967E-2"/>
                  <c:y val="8.25546456889129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126451309963494E-2"/>
                  <c:y val="8.1164908551569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729265338633146E-2"/>
                  <c:y val="8.792723102063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РЭС'!$V$135:$AI$135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РЭС'!$V$137:$AI$137</c:f>
              <c:numCache>
                <c:formatCode>General</c:formatCode>
                <c:ptCount val="14"/>
                <c:pt idx="0">
                  <c:v>77</c:v>
                </c:pt>
                <c:pt idx="1">
                  <c:v>42</c:v>
                </c:pt>
                <c:pt idx="2">
                  <c:v>110</c:v>
                </c:pt>
                <c:pt idx="3">
                  <c:v>110</c:v>
                </c:pt>
                <c:pt idx="4">
                  <c:v>106</c:v>
                </c:pt>
                <c:pt idx="5">
                  <c:v>79</c:v>
                </c:pt>
                <c:pt idx="6">
                  <c:v>72</c:v>
                </c:pt>
                <c:pt idx="7">
                  <c:v>47</c:v>
                </c:pt>
                <c:pt idx="8">
                  <c:v>107</c:v>
                </c:pt>
                <c:pt idx="9">
                  <c:v>98</c:v>
                </c:pt>
                <c:pt idx="10">
                  <c:v>81</c:v>
                </c:pt>
                <c:pt idx="11">
                  <c:v>72</c:v>
                </c:pt>
                <c:pt idx="12">
                  <c:v>71</c:v>
                </c:pt>
                <c:pt idx="13">
                  <c:v>75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383424"/>
        <c:axId val="167384960"/>
      </c:lineChart>
      <c:catAx>
        <c:axId val="167383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384960"/>
        <c:crosses val="autoZero"/>
        <c:auto val="1"/>
        <c:lblAlgn val="ctr"/>
        <c:lblOffset val="100"/>
        <c:noMultiLvlLbl val="0"/>
      </c:catAx>
      <c:valAx>
        <c:axId val="167384960"/>
        <c:scaling>
          <c:orientation val="minMax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crossAx val="167383424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014249639125827E-2"/>
          <c:y val="8.9072915484337947E-2"/>
          <c:w val="0.93311817675621123"/>
          <c:h val="0.6083830648128132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РЭС'!$R$159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РЭС'!$V$158:$AI$158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РЭС'!$V$159:$AI$159</c:f>
              <c:numCache>
                <c:formatCode>General</c:formatCode>
                <c:ptCount val="14"/>
                <c:pt idx="0">
                  <c:v>1136</c:v>
                </c:pt>
                <c:pt idx="1">
                  <c:v>1077</c:v>
                </c:pt>
                <c:pt idx="2">
                  <c:v>1248</c:v>
                </c:pt>
                <c:pt idx="3">
                  <c:v>1338</c:v>
                </c:pt>
                <c:pt idx="4">
                  <c:v>1359</c:v>
                </c:pt>
                <c:pt idx="5">
                  <c:v>1211</c:v>
                </c:pt>
                <c:pt idx="6">
                  <c:v>1202</c:v>
                </c:pt>
                <c:pt idx="7">
                  <c:v>1361</c:v>
                </c:pt>
                <c:pt idx="8">
                  <c:v>1369</c:v>
                </c:pt>
                <c:pt idx="9">
                  <c:v>1413</c:v>
                </c:pt>
                <c:pt idx="10">
                  <c:v>1325</c:v>
                </c:pt>
                <c:pt idx="11">
                  <c:v>1525</c:v>
                </c:pt>
                <c:pt idx="12">
                  <c:v>1501</c:v>
                </c:pt>
                <c:pt idx="13">
                  <c:v>1521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492224"/>
        <c:axId val="167495168"/>
      </c:lineChart>
      <c:catAx>
        <c:axId val="16749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495168"/>
        <c:crosses val="autoZero"/>
        <c:auto val="1"/>
        <c:lblAlgn val="ctr"/>
        <c:lblOffset val="100"/>
        <c:noMultiLvlLbl val="0"/>
      </c:catAx>
      <c:valAx>
        <c:axId val="167495168"/>
        <c:scaling>
          <c:orientation val="minMax"/>
          <c:max val="2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crossAx val="167492224"/>
        <c:crosses val="autoZero"/>
        <c:crossBetween val="between"/>
        <c:majorUnit val="400"/>
      </c:valAx>
      <c:spPr>
        <a:ln>
          <a:noFill/>
        </a:ln>
      </c:spPr>
    </c:plotArea>
    <c:legend>
      <c:legendPos val="t"/>
      <c:layout>
        <c:manualLayout>
          <c:xMode val="edge"/>
          <c:yMode val="edge"/>
          <c:x val="0.37319868934436784"/>
          <c:y val="0.84751224726208318"/>
          <c:w val="0.24488535652812166"/>
          <c:h val="0.1397719319959686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309969599993062E-2"/>
          <c:y val="9.8552986750736649E-2"/>
          <c:w val="0.93031108252464079"/>
          <c:h val="0.56901294877197361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5649306852908841E-2"/>
                  <c:y val="-8.5312586164739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383850530634696E-2"/>
                  <c:y val="-6.7995359459782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365540967883815E-2"/>
                  <c:y val="5.1133862937586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967080391915638E-2"/>
                  <c:y val="-7.62515672228031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468346682472686E-2"/>
                  <c:y val="-7.86410292426867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798121951069203E-2"/>
                  <c:y val="6.3784537428662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475862512690081E-2"/>
                  <c:y val="7.85671551719653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535753845535827E-2"/>
                  <c:y val="-9.84444825953729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509850577323943E-2"/>
                  <c:y val="-8.5389061435133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486567414908396E-2"/>
                  <c:y val="6.1434613643812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638807107288357E-2"/>
                  <c:y val="-6.6109489696648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716824584508393E-2"/>
                  <c:y val="-9.56674418241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314036439250172E-2"/>
                  <c:y val="-8.5874965534104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179106944520063E-2"/>
                  <c:y val="-9.4723206342765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РЭС'!$V$165:$AI$165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РЭС'!$V$166:$AI$166</c:f>
              <c:numCache>
                <c:formatCode>General</c:formatCode>
                <c:ptCount val="14"/>
                <c:pt idx="0">
                  <c:v>75</c:v>
                </c:pt>
                <c:pt idx="1">
                  <c:v>64</c:v>
                </c:pt>
                <c:pt idx="2">
                  <c:v>61</c:v>
                </c:pt>
                <c:pt idx="3">
                  <c:v>76</c:v>
                </c:pt>
                <c:pt idx="4">
                  <c:v>82</c:v>
                </c:pt>
                <c:pt idx="5">
                  <c:v>75</c:v>
                </c:pt>
                <c:pt idx="6">
                  <c:v>74</c:v>
                </c:pt>
                <c:pt idx="7">
                  <c:v>82</c:v>
                </c:pt>
                <c:pt idx="8">
                  <c:v>83</c:v>
                </c:pt>
                <c:pt idx="9">
                  <c:v>86</c:v>
                </c:pt>
                <c:pt idx="10">
                  <c:v>81</c:v>
                </c:pt>
                <c:pt idx="11">
                  <c:v>98</c:v>
                </c:pt>
                <c:pt idx="12">
                  <c:v>97</c:v>
                </c:pt>
                <c:pt idx="13">
                  <c:v>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РЭС'!$R$167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5948308347688069E-2"/>
                  <c:y val="5.51407509143216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265707942809088E-2"/>
                  <c:y val="7.6612093497521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002573923554676E-2"/>
                  <c:y val="-0.1071532991015456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900546853191863E-2"/>
                  <c:y val="5.38021735624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278006574073917E-2"/>
                  <c:y val="7.00414631227922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977751093352604E-2"/>
                  <c:y val="-8.71474724142774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219466228015484E-2"/>
                  <c:y val="-8.87196374968134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883713982017456E-2"/>
                  <c:y val="8.34589712775532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0340000216364808E-2"/>
                  <c:y val="8.0150765533063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766396294755215E-2"/>
                  <c:y val="-9.65409246744598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432651054528058E-2"/>
                  <c:y val="5.2873025039148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510131282194834E-2"/>
                  <c:y val="8.6411332906736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7845541717697446E-2"/>
                  <c:y val="7.980428573658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1.9406332802164999E-2"/>
                  <c:y val="7.9668503113636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РЭС'!$V$165:$AI$165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РЭС'!$V$167:$AI$167</c:f>
              <c:numCache>
                <c:formatCode>General</c:formatCode>
                <c:ptCount val="14"/>
                <c:pt idx="0">
                  <c:v>62</c:v>
                </c:pt>
                <c:pt idx="1">
                  <c:v>44</c:v>
                </c:pt>
                <c:pt idx="2">
                  <c:v>69</c:v>
                </c:pt>
                <c:pt idx="3">
                  <c:v>51</c:v>
                </c:pt>
                <c:pt idx="4">
                  <c:v>71</c:v>
                </c:pt>
                <c:pt idx="5">
                  <c:v>76</c:v>
                </c:pt>
                <c:pt idx="6">
                  <c:v>128</c:v>
                </c:pt>
                <c:pt idx="7">
                  <c:v>81</c:v>
                </c:pt>
                <c:pt idx="8">
                  <c:v>68</c:v>
                </c:pt>
                <c:pt idx="9">
                  <c:v>93</c:v>
                </c:pt>
                <c:pt idx="10">
                  <c:v>72</c:v>
                </c:pt>
                <c:pt idx="11">
                  <c:v>63</c:v>
                </c:pt>
                <c:pt idx="12">
                  <c:v>83</c:v>
                </c:pt>
                <c:pt idx="13">
                  <c:v>97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598720"/>
        <c:axId val="167645568"/>
      </c:lineChart>
      <c:catAx>
        <c:axId val="167598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67645568"/>
        <c:crosses val="autoZero"/>
        <c:auto val="1"/>
        <c:lblAlgn val="ctr"/>
        <c:lblOffset val="100"/>
        <c:noMultiLvlLbl val="0"/>
      </c:catAx>
      <c:valAx>
        <c:axId val="167645568"/>
        <c:scaling>
          <c:orientation val="minMax"/>
          <c:max val="16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67598720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419623453856277E-2"/>
          <c:y val="6.3246317768896054E-2"/>
          <c:w val="0.94167708079541623"/>
          <c:h val="0.5847541156762099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РЭС'!$R$193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2"/>
              <c:layout>
                <c:manualLayout>
                  <c:x val="-3.2065199568241866E-2"/>
                  <c:y val="-7.86233870631799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РЭС'!$V$192:$AI$192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РЭС'!$V$193:$AI$193</c:f>
              <c:numCache>
                <c:formatCode>General</c:formatCode>
                <c:ptCount val="14"/>
                <c:pt idx="0">
                  <c:v>771</c:v>
                </c:pt>
                <c:pt idx="1">
                  <c:v>990</c:v>
                </c:pt>
                <c:pt idx="2">
                  <c:v>910</c:v>
                </c:pt>
                <c:pt idx="3">
                  <c:v>946</c:v>
                </c:pt>
                <c:pt idx="4">
                  <c:v>984</c:v>
                </c:pt>
                <c:pt idx="5">
                  <c:v>992</c:v>
                </c:pt>
                <c:pt idx="6">
                  <c:v>995</c:v>
                </c:pt>
                <c:pt idx="7">
                  <c:v>992</c:v>
                </c:pt>
                <c:pt idx="8">
                  <c:v>1055</c:v>
                </c:pt>
                <c:pt idx="9">
                  <c:v>1136</c:v>
                </c:pt>
                <c:pt idx="10">
                  <c:v>957</c:v>
                </c:pt>
                <c:pt idx="11">
                  <c:v>1038</c:v>
                </c:pt>
                <c:pt idx="12">
                  <c:v>1012</c:v>
                </c:pt>
                <c:pt idx="13">
                  <c:v>1007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707776"/>
        <c:axId val="167710720"/>
      </c:lineChart>
      <c:catAx>
        <c:axId val="167707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67710720"/>
        <c:crosses val="autoZero"/>
        <c:auto val="1"/>
        <c:lblAlgn val="ctr"/>
        <c:lblOffset val="100"/>
        <c:noMultiLvlLbl val="0"/>
      </c:catAx>
      <c:valAx>
        <c:axId val="167710720"/>
        <c:scaling>
          <c:orientation val="minMax"/>
          <c:max val="1200"/>
          <c:min val="600"/>
        </c:scaling>
        <c:delete val="0"/>
        <c:axPos val="l"/>
        <c:numFmt formatCode="General" sourceLinked="1"/>
        <c:majorTickMark val="out"/>
        <c:minorTickMark val="none"/>
        <c:tickLblPos val="nextTo"/>
        <c:crossAx val="167707776"/>
        <c:crosses val="autoZero"/>
        <c:crossBetween val="between"/>
        <c:majorUnit val="200"/>
      </c:valAx>
    </c:plotArea>
    <c:legend>
      <c:legendPos val="t"/>
      <c:layout>
        <c:manualLayout>
          <c:xMode val="edge"/>
          <c:yMode val="edge"/>
          <c:x val="0.36261605566582167"/>
          <c:y val="0.80612247738731235"/>
          <c:w val="0.27161986227307061"/>
          <c:h val="0.1263988686000317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21515534065585E-2"/>
          <c:y val="6.8218246912684299E-2"/>
          <c:w val="0.94118306012259711"/>
          <c:h val="0.61687125471737247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РЭС'!$R$207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323062414136191E-2"/>
                  <c:y val="5.51136150547760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743481927872359E-2"/>
                  <c:y val="-7.7269384149314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773088730646583E-2"/>
                  <c:y val="-7.9936827279280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21998637227239E-2"/>
                  <c:y val="-7.480768990361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752472090801578E-2"/>
                  <c:y val="7.77319284764790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528417459707761E-2"/>
                  <c:y val="-7.724906970251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754094424938042E-2"/>
                  <c:y val="-7.67521470807619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228340508943747E-2"/>
                  <c:y val="-8.5981156527500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998107057504259E-2"/>
                  <c:y val="-8.02503989965705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705398255892493E-2"/>
                  <c:y val="-8.1481166615368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680429550730828E-2"/>
                  <c:y val="5.2938406597298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624124458733787E-2"/>
                  <c:y val="-6.6135504652529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437246268484735E-2"/>
                  <c:y val="-7.063385241085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673085408296324E-2"/>
                  <c:y val="5.95536238889560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РЭС'!$V$206:$AI$206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РЭС'!$V$207:$AI$207</c:f>
              <c:numCache>
                <c:formatCode>General</c:formatCode>
                <c:ptCount val="14"/>
                <c:pt idx="0">
                  <c:v>55</c:v>
                </c:pt>
                <c:pt idx="1">
                  <c:v>108</c:v>
                </c:pt>
                <c:pt idx="2">
                  <c:v>56</c:v>
                </c:pt>
                <c:pt idx="3">
                  <c:v>64</c:v>
                </c:pt>
                <c:pt idx="4">
                  <c:v>66</c:v>
                </c:pt>
                <c:pt idx="5">
                  <c:v>71</c:v>
                </c:pt>
                <c:pt idx="6">
                  <c:v>72</c:v>
                </c:pt>
                <c:pt idx="7">
                  <c:v>74</c:v>
                </c:pt>
                <c:pt idx="8">
                  <c:v>79</c:v>
                </c:pt>
                <c:pt idx="9">
                  <c:v>81</c:v>
                </c:pt>
                <c:pt idx="10">
                  <c:v>76</c:v>
                </c:pt>
                <c:pt idx="11">
                  <c:v>95</c:v>
                </c:pt>
                <c:pt idx="12">
                  <c:v>83</c:v>
                </c:pt>
                <c:pt idx="13">
                  <c:v>69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РЭС'!$R$208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3.0573082085946283E-2"/>
                  <c:y val="-6.8124757789288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47163208411026E-2"/>
                  <c:y val="0.106516978710459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932537863005716E-2"/>
                  <c:y val="9.7611437762785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0374404252186E-2"/>
                  <c:y val="8.02993620221937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236136328266846E-2"/>
                  <c:y val="-7.18995987115431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890200407658191E-2"/>
                  <c:y val="4.69383524254407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919189994670344E-2"/>
                  <c:y val="7.4334727911424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63465689157422E-2"/>
                  <c:y val="7.4978018726794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585185448115487E-2"/>
                  <c:y val="7.360392870983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109765741184871E-2"/>
                  <c:y val="7.9793692894122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917773582420223E-2"/>
                  <c:y val="-9.09472574455051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73065590769229E-2"/>
                  <c:y val="8.1048392137579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9466038739688767E-2"/>
                  <c:y val="8.7643815865687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997043691235825E-2"/>
                  <c:y val="-7.7775161786337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РЭС'!$V$206:$AI$206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РЭС'!$V$208:$AI$208</c:f>
              <c:numCache>
                <c:formatCode>General</c:formatCode>
                <c:ptCount val="14"/>
                <c:pt idx="0">
                  <c:v>88</c:v>
                </c:pt>
                <c:pt idx="1">
                  <c:v>101</c:v>
                </c:pt>
                <c:pt idx="2">
                  <c:v>40</c:v>
                </c:pt>
                <c:pt idx="3">
                  <c:v>35</c:v>
                </c:pt>
                <c:pt idx="4">
                  <c:v>102</c:v>
                </c:pt>
                <c:pt idx="5">
                  <c:v>31</c:v>
                </c:pt>
                <c:pt idx="6">
                  <c:v>59</c:v>
                </c:pt>
                <c:pt idx="7">
                  <c:v>48</c:v>
                </c:pt>
                <c:pt idx="8">
                  <c:v>59</c:v>
                </c:pt>
                <c:pt idx="9">
                  <c:v>77</c:v>
                </c:pt>
                <c:pt idx="10">
                  <c:v>105</c:v>
                </c:pt>
                <c:pt idx="11">
                  <c:v>52</c:v>
                </c:pt>
                <c:pt idx="12">
                  <c:v>47</c:v>
                </c:pt>
                <c:pt idx="13">
                  <c:v>72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740544"/>
        <c:axId val="167742080"/>
      </c:lineChart>
      <c:catAx>
        <c:axId val="16774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7742080"/>
        <c:crosses val="autoZero"/>
        <c:auto val="1"/>
        <c:lblAlgn val="ctr"/>
        <c:lblOffset val="100"/>
        <c:noMultiLvlLbl val="0"/>
      </c:catAx>
      <c:valAx>
        <c:axId val="167742080"/>
        <c:scaling>
          <c:orientation val="minMax"/>
          <c:max val="120"/>
        </c:scaling>
        <c:delete val="0"/>
        <c:axPos val="l"/>
        <c:numFmt formatCode="General" sourceLinked="1"/>
        <c:majorTickMark val="out"/>
        <c:minorTickMark val="none"/>
        <c:tickLblPos val="nextTo"/>
        <c:crossAx val="167740544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количества выявленных не разрешенных для использования РЭС основных операторов связи</a:t>
            </a:r>
          </a:p>
        </c:rich>
      </c:tx>
      <c:layout>
        <c:manualLayout>
          <c:xMode val="edge"/>
          <c:yMode val="edge"/>
          <c:x val="0.1175503421832182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6117699533069753E-2"/>
          <c:y val="0.1615923944680398"/>
          <c:w val="0.95247880385988892"/>
          <c:h val="0.59322753826770103"/>
        </c:manualLayout>
      </c:layout>
      <c:lineChart>
        <c:grouping val="standard"/>
        <c:varyColors val="0"/>
        <c:ser>
          <c:idx val="0"/>
          <c:order val="0"/>
          <c:tx>
            <c:strRef>
              <c:f>Операторы!$X$30</c:f>
              <c:strCache>
                <c:ptCount val="1"/>
                <c:pt idx="0">
                  <c:v>ОАО «МТС»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194922187478307E-2"/>
                  <c:y val="5.3816569342336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905023608075609E-2"/>
                  <c:y val="-4.37816456296073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13715524515804E-2"/>
                  <c:y val="-4.8158741767526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6142312404160893E-2"/>
                  <c:y val="-5.5610834105643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362073316086222E-2"/>
                  <c:y val="5.25144694046149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331284372702545E-2"/>
                  <c:y val="-4.81587417675265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915901875751048E-2"/>
                  <c:y val="3.938318099085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989834550056445E-2"/>
                  <c:y val="4.94394732044169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705592342859268E-2"/>
                  <c:y val="4.8137028613456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103850678093818E-2"/>
                  <c:y val="4.9439473204416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25569365387614E-2"/>
                  <c:y val="-5.12337379677246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493981817340596E-2"/>
                  <c:y val="-5.99879302435629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Операторы!$AB$29:$AO$29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11.09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Операторы!$AB$30:$AO$30</c:f>
              <c:numCache>
                <c:formatCode>General</c:formatCode>
                <c:ptCount val="14"/>
                <c:pt idx="0">
                  <c:v>75</c:v>
                </c:pt>
                <c:pt idx="1">
                  <c:v>101</c:v>
                </c:pt>
                <c:pt idx="2">
                  <c:v>116</c:v>
                </c:pt>
                <c:pt idx="3">
                  <c:v>101</c:v>
                </c:pt>
                <c:pt idx="4">
                  <c:v>92</c:v>
                </c:pt>
                <c:pt idx="5">
                  <c:v>94</c:v>
                </c:pt>
                <c:pt idx="6">
                  <c:v>85</c:v>
                </c:pt>
                <c:pt idx="7">
                  <c:v>68</c:v>
                </c:pt>
                <c:pt idx="8">
                  <c:v>77</c:v>
                </c:pt>
                <c:pt idx="9" formatCode="0">
                  <c:v>69</c:v>
                </c:pt>
                <c:pt idx="10" formatCode="0">
                  <c:v>65</c:v>
                </c:pt>
                <c:pt idx="11" formatCode="0">
                  <c:v>79</c:v>
                </c:pt>
                <c:pt idx="12" formatCode="0">
                  <c:v>80</c:v>
                </c:pt>
                <c:pt idx="13" formatCode="0">
                  <c:v>84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Операторы!$X$31</c:f>
              <c:strCache>
                <c:ptCount val="1"/>
                <c:pt idx="0">
                  <c:v>ОАО «МегаФон»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2.4984489075662523E-2"/>
                  <c:y val="-6.2570416964935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025569365387614E-2"/>
                  <c:y val="3.37256980692870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787958591938683E-2"/>
                  <c:y val="5.2536182558684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7761288209391173E-2"/>
                  <c:y val="-4.943912855117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049604736998234E-2"/>
                  <c:y val="1.7519413455331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027336718905187E-2"/>
                  <c:y val="-4.8137028613456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142301933177656E-2"/>
                  <c:y val="-4.94391285511777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423983807894332E-2"/>
                  <c:y val="-5.2514124751375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576432250647581E-2"/>
                  <c:y val="-7.87767015788909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6277753093286057E-2"/>
                  <c:y val="-5.381622468909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Операторы!$AB$29:$AO$29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11.09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Операторы!$AB$31:$AO$31</c:f>
              <c:numCache>
                <c:formatCode>General</c:formatCode>
                <c:ptCount val="14"/>
                <c:pt idx="0">
                  <c:v>106</c:v>
                </c:pt>
                <c:pt idx="1">
                  <c:v>94</c:v>
                </c:pt>
                <c:pt idx="2">
                  <c:v>97</c:v>
                </c:pt>
                <c:pt idx="3">
                  <c:v>128</c:v>
                </c:pt>
                <c:pt idx="4">
                  <c:v>105</c:v>
                </c:pt>
                <c:pt idx="5">
                  <c:v>125</c:v>
                </c:pt>
                <c:pt idx="6">
                  <c:v>100</c:v>
                </c:pt>
                <c:pt idx="7">
                  <c:v>128</c:v>
                </c:pt>
                <c:pt idx="8">
                  <c:v>136</c:v>
                </c:pt>
                <c:pt idx="9" formatCode="0">
                  <c:v>136</c:v>
                </c:pt>
                <c:pt idx="10" formatCode="0">
                  <c:v>145</c:v>
                </c:pt>
                <c:pt idx="11" formatCode="0">
                  <c:v>158</c:v>
                </c:pt>
                <c:pt idx="12" formatCode="0">
                  <c:v>151</c:v>
                </c:pt>
                <c:pt idx="13" formatCode="0">
                  <c:v>154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Операторы!$X$32</c:f>
              <c:strCache>
                <c:ptCount val="1"/>
                <c:pt idx="0">
                  <c:v>ОАО «ВымпелКом»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dLbls>
            <c:dLbl>
              <c:idx val="0"/>
              <c:layout>
                <c:manualLayout>
                  <c:x val="-2.6432478313393043E-2"/>
                  <c:y val="5.56111787588830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288323117122618E-2"/>
                  <c:y val="4.8159086420765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700978917981097E-2"/>
                  <c:y val="-3.0628644061779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336396927876956E-2"/>
                  <c:y val="5.6913278696604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915248718424432E-2"/>
                  <c:y val="-4.8137028613456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723587773085716E-2"/>
                  <c:y val="5.2536182558684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7966150567476584E-3"/>
                  <c:y val="-2.62515479238605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7032534369720222E-2"/>
                  <c:y val="-3.5006084852938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690640195295062E-2"/>
                  <c:y val="-3.50060848529381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0182964260581832E-2"/>
                  <c:y val="-3.9382836337618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185844788959864E-2"/>
                  <c:y val="-4.8137028613456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2025569365387614E-2"/>
                  <c:y val="5.5611178758883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1930639739247717E-2"/>
                  <c:y val="6.8742467172640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1050">
                    <a:solidFill>
                      <a:srgbClr val="FFC00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Операторы!$AB$29:$AO$29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11.09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Операторы!$AB$32:$AO$32</c:f>
              <c:numCache>
                <c:formatCode>General</c:formatCode>
                <c:ptCount val="14"/>
                <c:pt idx="0">
                  <c:v>103</c:v>
                </c:pt>
                <c:pt idx="1">
                  <c:v>75</c:v>
                </c:pt>
                <c:pt idx="2">
                  <c:v>99</c:v>
                </c:pt>
                <c:pt idx="3">
                  <c:v>96</c:v>
                </c:pt>
                <c:pt idx="4">
                  <c:v>109</c:v>
                </c:pt>
                <c:pt idx="5">
                  <c:v>93</c:v>
                </c:pt>
                <c:pt idx="6">
                  <c:v>91</c:v>
                </c:pt>
                <c:pt idx="7">
                  <c:v>97</c:v>
                </c:pt>
                <c:pt idx="8">
                  <c:v>81</c:v>
                </c:pt>
                <c:pt idx="9" formatCode="0">
                  <c:v>85</c:v>
                </c:pt>
                <c:pt idx="10" formatCode="0">
                  <c:v>97</c:v>
                </c:pt>
                <c:pt idx="11" formatCode="0">
                  <c:v>91</c:v>
                </c:pt>
                <c:pt idx="12" formatCode="0">
                  <c:v>78</c:v>
                </c:pt>
                <c:pt idx="13" formatCode="0">
                  <c:v>62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466304"/>
        <c:axId val="166467840"/>
      </c:lineChart>
      <c:catAx>
        <c:axId val="16646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467840"/>
        <c:crosses val="autoZero"/>
        <c:auto val="1"/>
        <c:lblAlgn val="ctr"/>
        <c:lblOffset val="100"/>
        <c:noMultiLvlLbl val="0"/>
      </c:catAx>
      <c:valAx>
        <c:axId val="166467840"/>
        <c:scaling>
          <c:orientation val="minMax"/>
          <c:min val="20"/>
        </c:scaling>
        <c:delete val="0"/>
        <c:axPos val="l"/>
        <c:numFmt formatCode="General" sourceLinked="1"/>
        <c:majorTickMark val="out"/>
        <c:minorTickMark val="none"/>
        <c:tickLblPos val="nextTo"/>
        <c:crossAx val="166466304"/>
        <c:crosses val="autoZero"/>
        <c:crossBetween val="between"/>
        <c:majorUnit val="40"/>
      </c:valAx>
    </c:plotArea>
    <c:legend>
      <c:legendPos val="b"/>
      <c:layout>
        <c:manualLayout>
          <c:xMode val="edge"/>
          <c:yMode val="edge"/>
          <c:x val="4.274384564569543E-2"/>
          <c:y val="0.8763223617709166"/>
          <c:w val="0.91161235417167596"/>
          <c:h val="9.5678897804964885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71136962016107E-2"/>
          <c:y val="0.13739159680629789"/>
          <c:w val="0.92173468733606767"/>
          <c:h val="0.5002688699724352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РЭС'!$R$10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РЭС'!$V$9:$AI$9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РЭС'!$V$10:$AI$10</c:f>
              <c:numCache>
                <c:formatCode>General</c:formatCode>
                <c:ptCount val="14"/>
                <c:pt idx="0">
                  <c:v>1938</c:v>
                </c:pt>
                <c:pt idx="1">
                  <c:v>2138</c:v>
                </c:pt>
                <c:pt idx="2">
                  <c:v>2088</c:v>
                </c:pt>
                <c:pt idx="3">
                  <c:v>2069</c:v>
                </c:pt>
                <c:pt idx="4">
                  <c:v>1917</c:v>
                </c:pt>
                <c:pt idx="5">
                  <c:v>1910</c:v>
                </c:pt>
                <c:pt idx="6">
                  <c:v>1915</c:v>
                </c:pt>
                <c:pt idx="7">
                  <c:v>1987</c:v>
                </c:pt>
                <c:pt idx="8">
                  <c:v>1921</c:v>
                </c:pt>
                <c:pt idx="9">
                  <c:v>1802</c:v>
                </c:pt>
                <c:pt idx="10">
                  <c:v>1819</c:v>
                </c:pt>
                <c:pt idx="11">
                  <c:v>1826</c:v>
                </c:pt>
                <c:pt idx="12">
                  <c:v>1604</c:v>
                </c:pt>
                <c:pt idx="13">
                  <c:v>1664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805888"/>
        <c:axId val="166808576"/>
      </c:lineChart>
      <c:catAx>
        <c:axId val="166805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66808576"/>
        <c:crosses val="autoZero"/>
        <c:auto val="1"/>
        <c:lblAlgn val="ctr"/>
        <c:lblOffset val="100"/>
        <c:noMultiLvlLbl val="0"/>
      </c:catAx>
      <c:valAx>
        <c:axId val="166808576"/>
        <c:scaling>
          <c:orientation val="minMax"/>
          <c:max val="2600"/>
          <c:min val="1000"/>
        </c:scaling>
        <c:delete val="0"/>
        <c:axPos val="l"/>
        <c:numFmt formatCode="General" sourceLinked="1"/>
        <c:majorTickMark val="out"/>
        <c:minorTickMark val="none"/>
        <c:tickLblPos val="nextTo"/>
        <c:crossAx val="166805888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8964196614943403"/>
          <c:y val="0.83640620913799835"/>
          <c:w val="0.23763424590333729"/>
          <c:h val="0.1566894913082426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749065894544265E-2"/>
          <c:y val="9.1409428667073814E-2"/>
          <c:w val="0.91377268877246931"/>
          <c:h val="0.54248071539900433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РЭС'!$R$16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692677017115756E-2"/>
                  <c:y val="6.60807411364928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859224943871013E-2"/>
                  <c:y val="-9.47282924919481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709458928081027E-2"/>
                  <c:y val="-9.72832979577340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2792796392037289E-2"/>
                  <c:y val="-9.847354989039364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354645713374475E-2"/>
                  <c:y val="7.50242798772270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797390713161494E-2"/>
                  <c:y val="9.6348014307020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79286129910056E-2"/>
                  <c:y val="9.14478238907079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860358422445628E-2"/>
                  <c:y val="-9.0274638397463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200226613796218E-2"/>
                  <c:y val="-9.2938638433378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589752788800085E-2"/>
                  <c:y val="-7.5616993246040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797390713161494E-2"/>
                  <c:y val="-9.5764886848076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223982566843194E-2"/>
                  <c:y val="-9.90386795882592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386019436633614E-2"/>
                  <c:y val="6.12885747225388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244165969715011E-2"/>
                  <c:y val="7.5023198368219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РЭС'!$V$15:$AI$15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РЭС'!$V$16:$AI$16</c:f>
              <c:numCache>
                <c:formatCode>General</c:formatCode>
                <c:ptCount val="14"/>
                <c:pt idx="0">
                  <c:v>67</c:v>
                </c:pt>
                <c:pt idx="1">
                  <c:v>78</c:v>
                </c:pt>
                <c:pt idx="2">
                  <c:v>99</c:v>
                </c:pt>
                <c:pt idx="3">
                  <c:v>102</c:v>
                </c:pt>
                <c:pt idx="4">
                  <c:v>71</c:v>
                </c:pt>
                <c:pt idx="5">
                  <c:v>67</c:v>
                </c:pt>
                <c:pt idx="6">
                  <c:v>70</c:v>
                </c:pt>
                <c:pt idx="7">
                  <c:v>96</c:v>
                </c:pt>
                <c:pt idx="8">
                  <c:v>75</c:v>
                </c:pt>
                <c:pt idx="9">
                  <c:v>100</c:v>
                </c:pt>
                <c:pt idx="10">
                  <c:v>80</c:v>
                </c:pt>
                <c:pt idx="11">
                  <c:v>106</c:v>
                </c:pt>
                <c:pt idx="12">
                  <c:v>96</c:v>
                </c:pt>
                <c:pt idx="13">
                  <c:v>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РЭС'!$R$17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1.9011464424490022E-2"/>
                  <c:y val="-7.0478156762567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755088320696423E-2"/>
                  <c:y val="7.5224899798190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821365459162526E-2"/>
                  <c:y val="7.24163914009097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813466716012826E-2"/>
                  <c:y val="8.7402527125625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771676343682636E-2"/>
                  <c:y val="-8.3238340792140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125379153980503E-2"/>
                  <c:y val="-9.0919289640368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016021741920131E-2"/>
                  <c:y val="-9.5106768717971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242417567541212E-2"/>
                  <c:y val="5.4876307814767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885341386540793E-2"/>
                  <c:y val="8.1856817011963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492480110335138E-2"/>
                  <c:y val="8.0201622918108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17692337543745E-2"/>
                  <c:y val="9.5765486773445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176917285972843E-2"/>
                  <c:y val="8.8146434583537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850883321688792E-2"/>
                  <c:y val="-0.109898078591096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4322981736998553E-2"/>
                  <c:y val="-7.6362647274489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РЭС'!$V$15:$AI$15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РЭС'!$V$17:$AI$17</c:f>
              <c:numCache>
                <c:formatCode>General</c:formatCode>
                <c:ptCount val="14"/>
                <c:pt idx="0">
                  <c:v>76</c:v>
                </c:pt>
                <c:pt idx="1">
                  <c:v>43</c:v>
                </c:pt>
                <c:pt idx="2">
                  <c:v>95</c:v>
                </c:pt>
                <c:pt idx="3">
                  <c:v>68</c:v>
                </c:pt>
                <c:pt idx="4">
                  <c:v>126</c:v>
                </c:pt>
                <c:pt idx="5">
                  <c:v>73</c:v>
                </c:pt>
                <c:pt idx="6">
                  <c:v>78</c:v>
                </c:pt>
                <c:pt idx="7">
                  <c:v>78</c:v>
                </c:pt>
                <c:pt idx="8">
                  <c:v>60</c:v>
                </c:pt>
                <c:pt idx="9">
                  <c:v>80</c:v>
                </c:pt>
                <c:pt idx="10">
                  <c:v>56</c:v>
                </c:pt>
                <c:pt idx="11">
                  <c:v>83</c:v>
                </c:pt>
                <c:pt idx="12">
                  <c:v>103</c:v>
                </c:pt>
                <c:pt idx="13">
                  <c:v>143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848384"/>
        <c:axId val="166528896"/>
      </c:lineChart>
      <c:catAx>
        <c:axId val="166848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528896"/>
        <c:crosses val="autoZero"/>
        <c:auto val="1"/>
        <c:lblAlgn val="ctr"/>
        <c:lblOffset val="100"/>
        <c:noMultiLvlLbl val="0"/>
      </c:catAx>
      <c:valAx>
        <c:axId val="166528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68483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867520173586263"/>
          <c:y val="0.84857103776290232"/>
          <c:w val="0.44264959652827474"/>
          <c:h val="0.1361908578572825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209412962736663E-2"/>
          <c:y val="4.7552111167217748E-2"/>
          <c:w val="0.91667319656044555"/>
          <c:h val="0.587427668969765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РЭС'!$R$32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dLbl>
              <c:idx val="7"/>
              <c:layout>
                <c:manualLayout>
                  <c:x val="-3.2534741106554611E-2"/>
                  <c:y val="-7.48679193632553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РЭС'!$V$31:$AI$31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РЭС'!$V$32:$AI$32</c:f>
              <c:numCache>
                <c:formatCode>General</c:formatCode>
                <c:ptCount val="14"/>
                <c:pt idx="0">
                  <c:v>1271</c:v>
                </c:pt>
                <c:pt idx="1">
                  <c:v>1369</c:v>
                </c:pt>
                <c:pt idx="2">
                  <c:v>1620</c:v>
                </c:pt>
                <c:pt idx="3">
                  <c:v>1408</c:v>
                </c:pt>
                <c:pt idx="4">
                  <c:v>1494</c:v>
                </c:pt>
                <c:pt idx="5">
                  <c:v>1495</c:v>
                </c:pt>
                <c:pt idx="6">
                  <c:v>1519</c:v>
                </c:pt>
                <c:pt idx="7">
                  <c:v>1561</c:v>
                </c:pt>
                <c:pt idx="8">
                  <c:v>1469</c:v>
                </c:pt>
                <c:pt idx="9">
                  <c:v>1493</c:v>
                </c:pt>
                <c:pt idx="10">
                  <c:v>1444</c:v>
                </c:pt>
                <c:pt idx="11">
                  <c:v>1453</c:v>
                </c:pt>
                <c:pt idx="12">
                  <c:v>1502</c:v>
                </c:pt>
                <c:pt idx="13">
                  <c:v>1516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623872"/>
        <c:axId val="166626816"/>
      </c:lineChart>
      <c:catAx>
        <c:axId val="166623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6626816"/>
        <c:crosses val="autoZero"/>
        <c:auto val="1"/>
        <c:lblAlgn val="ctr"/>
        <c:lblOffset val="100"/>
        <c:noMultiLvlLbl val="0"/>
      </c:catAx>
      <c:valAx>
        <c:axId val="166626816"/>
        <c:scaling>
          <c:orientation val="minMax"/>
          <c:max val="2000"/>
          <c:min val="800"/>
        </c:scaling>
        <c:delete val="0"/>
        <c:axPos val="l"/>
        <c:numFmt formatCode="General" sourceLinked="1"/>
        <c:majorTickMark val="out"/>
        <c:minorTickMark val="none"/>
        <c:tickLblPos val="nextTo"/>
        <c:crossAx val="166623872"/>
        <c:crosses val="autoZero"/>
        <c:crossBetween val="between"/>
        <c:majorUnit val="400"/>
      </c:valAx>
    </c:plotArea>
    <c:legend>
      <c:legendPos val="t"/>
      <c:layout>
        <c:manualLayout>
          <c:xMode val="edge"/>
          <c:yMode val="edge"/>
          <c:x val="0.37110658596654816"/>
          <c:y val="0.84935082305978593"/>
          <c:w val="0.2406534735456109"/>
          <c:h val="0.1503558953586042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06843913607877E-2"/>
          <c:y val="4.130300971261841E-2"/>
          <c:w val="0.93888018064745382"/>
          <c:h val="0.6329131193626177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РЭС'!$R$38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0814513093588841E-2"/>
                  <c:y val="5.64161117854881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43240142707505E-2"/>
                  <c:y val="-6.96204382917111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019634599882382E-2"/>
                  <c:y val="-8.7742436240026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9344608857091E-2"/>
                  <c:y val="7.2971140607273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1111030444684251E-2"/>
                  <c:y val="8.3705401447043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325719409489605E-2"/>
                  <c:y val="-8.62324003250938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798397212920132E-2"/>
                  <c:y val="-6.886515917272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377130504103297E-2"/>
                  <c:y val="-7.9585317290355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7983587200781E-2"/>
                  <c:y val="8.6238145878557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1111030444684251E-2"/>
                  <c:y val="8.6238668201599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0872202659441893E-2"/>
                  <c:y val="-5.96848093834289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0898104097171723E-2"/>
                  <c:y val="7.04383961757596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0938106686910023E-2"/>
                  <c:y val="7.7826655607346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3059814543351178E-2"/>
                  <c:y val="8.54833890826127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РЭС'!$V$37:$AI$37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РЭС'!$V$38:$AI$38</c:f>
              <c:numCache>
                <c:formatCode>General</c:formatCode>
                <c:ptCount val="14"/>
                <c:pt idx="0">
                  <c:v>62</c:v>
                </c:pt>
                <c:pt idx="1">
                  <c:v>67</c:v>
                </c:pt>
                <c:pt idx="2">
                  <c:v>76</c:v>
                </c:pt>
                <c:pt idx="3">
                  <c:v>66</c:v>
                </c:pt>
                <c:pt idx="4">
                  <c:v>64</c:v>
                </c:pt>
                <c:pt idx="5">
                  <c:v>64</c:v>
                </c:pt>
                <c:pt idx="6">
                  <c:v>69</c:v>
                </c:pt>
                <c:pt idx="7">
                  <c:v>69</c:v>
                </c:pt>
                <c:pt idx="8">
                  <c:v>61</c:v>
                </c:pt>
                <c:pt idx="9">
                  <c:v>59</c:v>
                </c:pt>
                <c:pt idx="10">
                  <c:v>67</c:v>
                </c:pt>
                <c:pt idx="11">
                  <c:v>72</c:v>
                </c:pt>
                <c:pt idx="12">
                  <c:v>74</c:v>
                </c:pt>
                <c:pt idx="13">
                  <c:v>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РЭС'!$R$39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1.9370390206336741E-2"/>
                  <c:y val="-8.62517262776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862765235137373E-2"/>
                  <c:y val="8.62193422490395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511571912200781E-2"/>
                  <c:y val="8.4130050080333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596742635191082E-2"/>
                  <c:y val="-8.3972830844638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409083807170276E-2"/>
                  <c:y val="-8.62517262776544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01523275326279E-2"/>
                  <c:y val="7.9599420012493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60296775700265E-2"/>
                  <c:y val="8.4398001800969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1885193191784901E-2"/>
                  <c:y val="7.958583961339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511292732515734E-2"/>
                  <c:y val="-8.54828667595705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511336961442936E-2"/>
                  <c:y val="-7.1461104692341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36412547268652E-2"/>
                  <c:y val="6.6318834342113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8492287905782815E-2"/>
                  <c:y val="-7.4968503920556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5554889078572469E-2"/>
                  <c:y val="-7.043839617575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8981707345070846E-2"/>
                  <c:y val="-6.7092917090618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РЭС'!$V$37:$AI$37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РЭС'!$V$39:$AI$39</c:f>
              <c:numCache>
                <c:formatCode>General</c:formatCode>
                <c:ptCount val="14"/>
                <c:pt idx="0">
                  <c:v>71</c:v>
                </c:pt>
                <c:pt idx="1">
                  <c:v>54</c:v>
                </c:pt>
                <c:pt idx="2">
                  <c:v>65</c:v>
                </c:pt>
                <c:pt idx="3">
                  <c:v>78</c:v>
                </c:pt>
                <c:pt idx="4">
                  <c:v>77</c:v>
                </c:pt>
                <c:pt idx="5">
                  <c:v>53</c:v>
                </c:pt>
                <c:pt idx="6">
                  <c:v>67</c:v>
                </c:pt>
                <c:pt idx="7">
                  <c:v>39</c:v>
                </c:pt>
                <c:pt idx="8">
                  <c:v>71</c:v>
                </c:pt>
                <c:pt idx="9">
                  <c:v>85</c:v>
                </c:pt>
                <c:pt idx="10">
                  <c:v>28</c:v>
                </c:pt>
                <c:pt idx="11">
                  <c:v>100</c:v>
                </c:pt>
                <c:pt idx="12">
                  <c:v>79</c:v>
                </c:pt>
                <c:pt idx="13">
                  <c:v>74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652544"/>
        <c:axId val="166707584"/>
      </c:lineChart>
      <c:catAx>
        <c:axId val="166652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707584"/>
        <c:crosses val="autoZero"/>
        <c:auto val="1"/>
        <c:lblAlgn val="ctr"/>
        <c:lblOffset val="100"/>
        <c:noMultiLvlLbl val="0"/>
      </c:catAx>
      <c:valAx>
        <c:axId val="166707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66525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632960709633998E-2"/>
          <c:y val="4.7658884326091187E-2"/>
          <c:w val="0.9383572563199255"/>
          <c:h val="0.58408037587497375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РЭС'!$R$56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РЭС'!$V$55:$AI$55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РЭС'!$V$56:$AI$56</c:f>
              <c:numCache>
                <c:formatCode>General</c:formatCode>
                <c:ptCount val="14"/>
                <c:pt idx="0">
                  <c:v>824</c:v>
                </c:pt>
                <c:pt idx="1">
                  <c:v>750</c:v>
                </c:pt>
                <c:pt idx="2">
                  <c:v>772</c:v>
                </c:pt>
                <c:pt idx="3">
                  <c:v>825</c:v>
                </c:pt>
                <c:pt idx="4">
                  <c:v>810</c:v>
                </c:pt>
                <c:pt idx="5">
                  <c:v>826</c:v>
                </c:pt>
                <c:pt idx="6">
                  <c:v>812</c:v>
                </c:pt>
                <c:pt idx="7">
                  <c:v>825</c:v>
                </c:pt>
                <c:pt idx="8">
                  <c:v>814</c:v>
                </c:pt>
                <c:pt idx="9">
                  <c:v>821</c:v>
                </c:pt>
                <c:pt idx="10">
                  <c:v>806</c:v>
                </c:pt>
                <c:pt idx="11">
                  <c:v>825</c:v>
                </c:pt>
                <c:pt idx="12">
                  <c:v>806</c:v>
                </c:pt>
                <c:pt idx="13">
                  <c:v>817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900864"/>
        <c:axId val="166903808"/>
      </c:lineChart>
      <c:catAx>
        <c:axId val="16690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166903808"/>
        <c:crosses val="autoZero"/>
        <c:auto val="1"/>
        <c:lblAlgn val="ctr"/>
        <c:lblOffset val="100"/>
        <c:noMultiLvlLbl val="0"/>
      </c:catAx>
      <c:valAx>
        <c:axId val="166903808"/>
        <c:scaling>
          <c:orientation val="minMax"/>
          <c:max val="900"/>
          <c:min val="700"/>
        </c:scaling>
        <c:delete val="0"/>
        <c:axPos val="l"/>
        <c:numFmt formatCode="General" sourceLinked="1"/>
        <c:majorTickMark val="out"/>
        <c:minorTickMark val="none"/>
        <c:tickLblPos val="nextTo"/>
        <c:crossAx val="166900864"/>
        <c:crosses val="autoZero"/>
        <c:crossBetween val="between"/>
        <c:majorUnit val="100"/>
      </c:valAx>
    </c:plotArea>
    <c:legend>
      <c:legendPos val="t"/>
      <c:layout>
        <c:manualLayout>
          <c:xMode val="edge"/>
          <c:yMode val="edge"/>
          <c:x val="0.38487246241923434"/>
          <c:y val="0.84673430370113645"/>
          <c:w val="0.25111246902606804"/>
          <c:h val="0.1471919378544952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381666854575307E-2"/>
          <c:y val="4.7908565255902494E-2"/>
          <c:w val="0.93822706362869623"/>
          <c:h val="0.6148942747974202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РЭС'!$R$62</c:f>
              <c:strCache>
                <c:ptCount val="1"/>
                <c:pt idx="0">
                  <c:v>Выявлены РЭС с нарушениями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9464497247578565E-2"/>
                  <c:y val="8.27117216124854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01758297911876E-2"/>
                  <c:y val="-0.1051439629806499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182439133148404E-2"/>
                  <c:y val="-7.94360974968889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145123452488794E-2"/>
                  <c:y val="6.11292653477445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502613058323462E-2"/>
                  <c:y val="-8.47209681085555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874362048462646E-2"/>
                  <c:y val="-7.37607871821192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019301790815971E-2"/>
                  <c:y val="8.93275332458871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8617257352448683E-2"/>
                  <c:y val="8.1608522453865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1312407773547107E-2"/>
                  <c:y val="8.5793320901105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162613522867165E-2"/>
                  <c:y val="7.3918791824545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644345341788029E-2"/>
                  <c:y val="-9.2678188988036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4096810907486121E-2"/>
                  <c:y val="6.92136933224617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166144055001976E-2"/>
                  <c:y val="-9.11543105479706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365340394397602E-2"/>
                  <c:y val="-9.73592550672972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РЭС'!$V$61:$AI$61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РЭС'!$V$62:$AI$62</c:f>
              <c:numCache>
                <c:formatCode>General</c:formatCode>
                <c:ptCount val="14"/>
                <c:pt idx="0">
                  <c:v>60</c:v>
                </c:pt>
                <c:pt idx="1">
                  <c:v>51</c:v>
                </c:pt>
                <c:pt idx="2">
                  <c:v>58</c:v>
                </c:pt>
                <c:pt idx="3">
                  <c:v>55</c:v>
                </c:pt>
                <c:pt idx="4">
                  <c:v>49</c:v>
                </c:pt>
                <c:pt idx="5">
                  <c:v>55</c:v>
                </c:pt>
                <c:pt idx="6">
                  <c:v>54</c:v>
                </c:pt>
                <c:pt idx="7">
                  <c:v>57</c:v>
                </c:pt>
                <c:pt idx="8">
                  <c:v>52</c:v>
                </c:pt>
                <c:pt idx="9">
                  <c:v>58</c:v>
                </c:pt>
                <c:pt idx="10">
                  <c:v>53</c:v>
                </c:pt>
                <c:pt idx="11">
                  <c:v>50</c:v>
                </c:pt>
                <c:pt idx="12">
                  <c:v>47</c:v>
                </c:pt>
                <c:pt idx="13">
                  <c:v>54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'Проконтролировано РЭС'!$R$63</c:f>
              <c:strCache>
                <c:ptCount val="1"/>
                <c:pt idx="0">
                  <c:v>Приняты меры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6"/>
              </a:solidFill>
              <a:ln>
                <a:solidFill>
                  <a:schemeClr val="accent6"/>
                </a:solidFill>
              </a:ln>
            </c:spPr>
          </c:marker>
          <c:dLbls>
            <c:dLbl>
              <c:idx val="0"/>
              <c:layout>
                <c:manualLayout>
                  <c:x val="-2.9431863052516667E-2"/>
                  <c:y val="-9.2677667647482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06048358999373E-2"/>
                  <c:y val="5.96059082482331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6053276789793E-2"/>
                  <c:y val="7.946894193468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35409843681045E-2"/>
                  <c:y val="-6.61935674917054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532158037767401E-2"/>
                  <c:y val="5.29848832092890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588849461166913E-2"/>
                  <c:y val="7.9468420594400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3535409843681045E-2"/>
                  <c:y val="-8.60571639490921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532216074628944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06053276789793E-2"/>
                  <c:y val="-8.60565977437435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538661649594686E-2"/>
                  <c:y val="-9.92986926864261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3535409843681045E-2"/>
                  <c:y val="8.60900084040097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3538661649594578E-2"/>
                  <c:y val="-9.2677667647482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3535525979606422E-2"/>
                  <c:y val="4.6363858170344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0585557336306414E-2"/>
                  <c:y val="6.62268987604092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РЭС'!$V$61:$AI$61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РЭС'!$V$63:$AI$63</c:f>
              <c:numCache>
                <c:formatCode>General</c:formatCode>
                <c:ptCount val="14"/>
                <c:pt idx="0">
                  <c:v>69</c:v>
                </c:pt>
                <c:pt idx="1">
                  <c:v>48</c:v>
                </c:pt>
                <c:pt idx="2">
                  <c:v>49</c:v>
                </c:pt>
                <c:pt idx="3">
                  <c:v>73</c:v>
                </c:pt>
                <c:pt idx="4">
                  <c:v>39</c:v>
                </c:pt>
                <c:pt idx="5">
                  <c:v>53</c:v>
                </c:pt>
                <c:pt idx="6">
                  <c:v>56</c:v>
                </c:pt>
                <c:pt idx="7">
                  <c:v>61</c:v>
                </c:pt>
                <c:pt idx="8">
                  <c:v>51</c:v>
                </c:pt>
                <c:pt idx="9">
                  <c:v>61</c:v>
                </c:pt>
                <c:pt idx="10">
                  <c:v>38</c:v>
                </c:pt>
                <c:pt idx="11">
                  <c:v>55</c:v>
                </c:pt>
                <c:pt idx="12">
                  <c:v>30</c:v>
                </c:pt>
                <c:pt idx="13">
                  <c:v>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203968"/>
        <c:axId val="167205504"/>
      </c:lineChart>
      <c:catAx>
        <c:axId val="16720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167205504"/>
        <c:crosses val="autoZero"/>
        <c:auto val="1"/>
        <c:lblAlgn val="ctr"/>
        <c:lblOffset val="100"/>
        <c:noMultiLvlLbl val="0"/>
      </c:catAx>
      <c:valAx>
        <c:axId val="167205504"/>
        <c:scaling>
          <c:orientation val="minMax"/>
          <c:max val="12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crossAx val="167203968"/>
        <c:crosses val="autoZero"/>
        <c:crossBetween val="between"/>
        <c:majorUnit val="40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119253744700697E-2"/>
          <c:y val="8.4875884690649231E-2"/>
          <c:w val="0.95893110725359554"/>
          <c:h val="0.54803622382565664"/>
        </c:manualLayout>
      </c:layout>
      <c:lineChart>
        <c:grouping val="standard"/>
        <c:varyColors val="0"/>
        <c:ser>
          <c:idx val="0"/>
          <c:order val="0"/>
          <c:tx>
            <c:strRef>
              <c:f>'Проконтролировано РЭС'!$R$78</c:f>
              <c:strCache>
                <c:ptCount val="1"/>
                <c:pt idx="0">
                  <c:v>Проконтролировано РЭС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'Проконтролировано РЭС'!$V$77:$AI$77</c:f>
              <c:strCache>
                <c:ptCount val="14"/>
                <c:pt idx="0">
                  <c:v>02.07</c:v>
                </c:pt>
                <c:pt idx="1">
                  <c:v>09.07</c:v>
                </c:pt>
                <c:pt idx="2">
                  <c:v>16.07</c:v>
                </c:pt>
                <c:pt idx="3">
                  <c:v>23.07</c:v>
                </c:pt>
                <c:pt idx="4">
                  <c:v>30.07</c:v>
                </c:pt>
                <c:pt idx="5">
                  <c:v>06.08</c:v>
                </c:pt>
                <c:pt idx="6">
                  <c:v>13.08</c:v>
                </c:pt>
                <c:pt idx="7">
                  <c:v>20.08</c:v>
                </c:pt>
                <c:pt idx="8">
                  <c:v>27.08</c:v>
                </c:pt>
                <c:pt idx="9">
                  <c:v>03.09</c:v>
                </c:pt>
                <c:pt idx="10">
                  <c:v>10.09</c:v>
                </c:pt>
                <c:pt idx="11">
                  <c:v>17.09</c:v>
                </c:pt>
                <c:pt idx="12">
                  <c:v>24.09</c:v>
                </c:pt>
                <c:pt idx="13">
                  <c:v>01.10</c:v>
                </c:pt>
              </c:strCache>
            </c:strRef>
          </c:cat>
          <c:val>
            <c:numRef>
              <c:f>'Проконтролировано РЭС'!$V$78:$AI$78</c:f>
              <c:numCache>
                <c:formatCode>General</c:formatCode>
                <c:ptCount val="14"/>
                <c:pt idx="0">
                  <c:v>522</c:v>
                </c:pt>
                <c:pt idx="1">
                  <c:v>523</c:v>
                </c:pt>
                <c:pt idx="2">
                  <c:v>576</c:v>
                </c:pt>
                <c:pt idx="3">
                  <c:v>511</c:v>
                </c:pt>
                <c:pt idx="4">
                  <c:v>543</c:v>
                </c:pt>
                <c:pt idx="5">
                  <c:v>554</c:v>
                </c:pt>
                <c:pt idx="6">
                  <c:v>541</c:v>
                </c:pt>
                <c:pt idx="7">
                  <c:v>545</c:v>
                </c:pt>
                <c:pt idx="8">
                  <c:v>542</c:v>
                </c:pt>
                <c:pt idx="9">
                  <c:v>548</c:v>
                </c:pt>
                <c:pt idx="10">
                  <c:v>541</c:v>
                </c:pt>
                <c:pt idx="11">
                  <c:v>553</c:v>
                </c:pt>
                <c:pt idx="12">
                  <c:v>542</c:v>
                </c:pt>
                <c:pt idx="13">
                  <c:v>554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6940032"/>
        <c:axId val="166996224"/>
      </c:lineChart>
      <c:catAx>
        <c:axId val="166940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66996224"/>
        <c:crosses val="autoZero"/>
        <c:auto val="1"/>
        <c:lblAlgn val="ctr"/>
        <c:lblOffset val="100"/>
        <c:noMultiLvlLbl val="0"/>
      </c:catAx>
      <c:valAx>
        <c:axId val="166996224"/>
        <c:scaling>
          <c:orientation val="minMax"/>
          <c:max val="600"/>
          <c:min val="450"/>
        </c:scaling>
        <c:delete val="0"/>
        <c:axPos val="l"/>
        <c:numFmt formatCode="General" sourceLinked="1"/>
        <c:majorTickMark val="out"/>
        <c:minorTickMark val="none"/>
        <c:tickLblPos val="nextTo"/>
        <c:crossAx val="1669400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7817040855213596"/>
          <c:y val="0.84164145136679858"/>
          <c:w val="0.23462673899733946"/>
          <c:h val="0.1237343859104662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>
          <a:solidFill>
            <a:schemeClr val="tx2"/>
          </a:solidFill>
          <a:latin typeface="Swis721Cyrillic BT" panose="020B0504020202020204" pitchFamily="34" charset="-52"/>
        </a:defRPr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50448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03170175-C3ED-4C72-B085-79CCCD670CC9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50448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76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2D9FB51A-E05F-4494-ADA5-A77EAE266FCF}" type="datetimeFigureOut">
              <a:rPr lang="en-US" smtClean="0"/>
              <a:pPr/>
              <a:t>10/6/2014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26" tIns="45714" rIns="91426" bIns="45714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50448" y="9430092"/>
            <a:ext cx="2945659" cy="496412"/>
          </a:xfrm>
          <a:prstGeom prst="rect">
            <a:avLst/>
          </a:prstGeom>
        </p:spPr>
        <p:txBody>
          <a:bodyPr vert="horz" lIns="91426" tIns="45714" rIns="91426" bIns="45714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04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F502-5F94-4516-81CF-D1158622EC45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2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D265B0B5-FBCC-4D68-9BB2-A79016DA4BDF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32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81041D3-4AC5-4E52-B218-77F71DE04210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6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C85-F50E-47BD-995B-097ED05BB8AB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E3DF1BA-8E83-48F4-8C13-0C52E82D6728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4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A14873B9-42F2-4002-905A-B5D1AB061B55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10442A43-ED2B-45DB-863E-44E31650B967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0D0D-0FF4-4D02-9844-4F3FD31D73AA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29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18F2B-8917-4AA5-8CF3-74FEAF2EA0F8}" type="datetime2">
              <a:rPr lang="en-US" smtClean="0"/>
              <a:t>Monday, October 06, 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0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1EDB036-F740-4830-A66B-E517D114CDF4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95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8A9F84DD-D9CD-4DEA-AAD9-2E77639AD7D3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694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fld id="{515E5A6B-567C-49F6-8882-47717547FE59}" type="datetime2">
              <a:rPr lang="en-US" smtClean="0"/>
              <a:t>Monday, October 06, 2014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0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1"/>
          <p:cNvSpPr txBox="1">
            <a:spLocks/>
          </p:cNvSpPr>
          <p:nvPr/>
        </p:nvSpPr>
        <p:spPr bwMode="auto">
          <a:xfrm>
            <a:off x="771962" y="341799"/>
            <a:ext cx="8372038" cy="71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Swis721 Win95BT" pitchFamily="34" charset="0"/>
              </a:rPr>
              <a:t>Динамика</a:t>
            </a:r>
          </a:p>
          <a:p>
            <a:pPr algn="ctr">
              <a:spcBef>
                <a:spcPct val="0"/>
              </a:spcBef>
            </a:pPr>
            <a:r>
              <a:rPr lang="ru-RU" sz="1800" b="1" dirty="0" smtClean="0">
                <a:solidFill>
                  <a:schemeClr val="tx2"/>
                </a:solidFill>
                <a:latin typeface="Swis721 Win95BT" pitchFamily="34" charset="0"/>
              </a:rPr>
              <a:t>показателей </a:t>
            </a:r>
            <a:r>
              <a:rPr lang="ru-RU" sz="1800" b="1" dirty="0">
                <a:solidFill>
                  <a:schemeClr val="tx2"/>
                </a:solidFill>
                <a:latin typeface="Swis721 Win95BT" pitchFamily="34" charset="0"/>
              </a:rPr>
              <a:t>выявленных нарушений по результатам радиоконтроля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753410"/>
              </p:ext>
            </p:extLst>
          </p:nvPr>
        </p:nvGraphicFramePr>
        <p:xfrm>
          <a:off x="505814" y="1052736"/>
          <a:ext cx="8361796" cy="26263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068291"/>
              </p:ext>
            </p:extLst>
          </p:nvPr>
        </p:nvGraphicFramePr>
        <p:xfrm>
          <a:off x="239666" y="3789040"/>
          <a:ext cx="8724821" cy="2901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6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56988"/>
              </p:ext>
            </p:extLst>
          </p:nvPr>
        </p:nvGraphicFramePr>
        <p:xfrm>
          <a:off x="772334" y="1196753"/>
          <a:ext cx="3367618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575530"/>
                <a:gridCol w="792088"/>
              </a:tblGrid>
              <a:tr h="545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37859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086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2876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576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2492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ЦФО»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679065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35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6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69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56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18334" y="2924944"/>
            <a:ext cx="8722784" cy="3650398"/>
            <a:chOff x="0" y="0"/>
            <a:chExt cx="6820556" cy="3980981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val="1919486226"/>
                </p:ext>
              </p:extLst>
            </p:nvPr>
          </p:nvGraphicFramePr>
          <p:xfrm>
            <a:off x="0" y="0"/>
            <a:ext cx="6820556" cy="18922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652277732"/>
                </p:ext>
              </p:extLst>
            </p:nvPr>
          </p:nvGraphicFramePr>
          <p:xfrm>
            <a:off x="4824" y="1964242"/>
            <a:ext cx="6815666" cy="2016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4026"/>
              </p:ext>
            </p:extLst>
          </p:nvPr>
        </p:nvGraphicFramePr>
        <p:xfrm>
          <a:off x="683568" y="1196752"/>
          <a:ext cx="3456384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6074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23913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750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2280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297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2065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СЗФО»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805991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403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378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26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39666" y="2924944"/>
            <a:ext cx="8660040" cy="3753908"/>
            <a:chOff x="0" y="0"/>
            <a:chExt cx="8142547" cy="4306285"/>
          </a:xfrm>
        </p:grpSpPr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3029063101"/>
                </p:ext>
              </p:extLst>
            </p:nvPr>
          </p:nvGraphicFramePr>
          <p:xfrm>
            <a:off x="0" y="0"/>
            <a:ext cx="8142547" cy="197892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Диаграмма 14"/>
            <p:cNvGraphicFramePr/>
            <p:nvPr>
              <p:extLst>
                <p:ext uri="{D42A27DB-BD31-4B8C-83A1-F6EECF244321}">
                  <p14:modId xmlns:p14="http://schemas.microsoft.com/office/powerpoint/2010/main" val="2916501988"/>
                </p:ext>
              </p:extLst>
            </p:nvPr>
          </p:nvGraphicFramePr>
          <p:xfrm>
            <a:off x="147646" y="2110044"/>
            <a:ext cx="7986182" cy="2196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14258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853803"/>
              </p:ext>
            </p:extLst>
          </p:nvPr>
        </p:nvGraphicFramePr>
        <p:xfrm>
          <a:off x="683568" y="1196752"/>
          <a:ext cx="3456384" cy="151216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4788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18351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53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1491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799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1384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ЮФО»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ЮФО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25295"/>
              </p:ext>
            </p:extLst>
          </p:nvPr>
        </p:nvGraphicFramePr>
        <p:xfrm>
          <a:off x="4283968" y="1196753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18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90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21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39666" y="2996952"/>
            <a:ext cx="8645072" cy="3611573"/>
            <a:chOff x="0" y="0"/>
            <a:chExt cx="8125968" cy="4319360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val="2851788217"/>
                </p:ext>
              </p:extLst>
            </p:nvPr>
          </p:nvGraphicFramePr>
          <p:xfrm>
            <a:off x="0" y="0"/>
            <a:ext cx="8117014" cy="1991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7806911"/>
                </p:ext>
              </p:extLst>
            </p:nvPr>
          </p:nvGraphicFramePr>
          <p:xfrm>
            <a:off x="32402" y="2025317"/>
            <a:ext cx="8093566" cy="229404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457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63535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80"/>
                <a:gridCol w="746604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b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b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12493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1299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1083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ЮФО»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СКФО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645135"/>
              </p:ext>
            </p:extLst>
          </p:nvPr>
        </p:nvGraphicFramePr>
        <p:xfrm>
          <a:off x="4283968" y="1128260"/>
          <a:ext cx="4176464" cy="151216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7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105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19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239666" y="2924944"/>
            <a:ext cx="8498151" cy="3694586"/>
            <a:chOff x="0" y="0"/>
            <a:chExt cx="8930858" cy="3694586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2047758212"/>
                </p:ext>
              </p:extLst>
            </p:nvPr>
          </p:nvGraphicFramePr>
          <p:xfrm>
            <a:off x="44699" y="0"/>
            <a:ext cx="8865810" cy="17988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Диаграмма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1427262"/>
                </p:ext>
              </p:extLst>
            </p:nvPr>
          </p:nvGraphicFramePr>
          <p:xfrm>
            <a:off x="0" y="1879395"/>
            <a:ext cx="8930858" cy="18151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775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318801"/>
              </p:ext>
            </p:extLst>
          </p:nvPr>
        </p:nvGraphicFramePr>
        <p:xfrm>
          <a:off x="683568" y="1093608"/>
          <a:ext cx="3384376" cy="154330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653326"/>
                <a:gridCol w="731050"/>
              </a:tblGrid>
              <a:tr h="4927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42403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625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4411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87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4248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ПФО»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78581"/>
              </p:ext>
            </p:extLst>
          </p:nvPr>
        </p:nvGraphicFramePr>
        <p:xfrm>
          <a:off x="4283968" y="1103505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6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6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94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213001" y="2996952"/>
            <a:ext cx="8786812" cy="3650292"/>
            <a:chOff x="0" y="0"/>
            <a:chExt cx="8320802" cy="4035956"/>
          </a:xfrm>
        </p:grpSpPr>
        <p:graphicFrame>
          <p:nvGraphicFramePr>
            <p:cNvPr id="12" name="Диаграмма 11"/>
            <p:cNvGraphicFramePr/>
            <p:nvPr>
              <p:extLst>
                <p:ext uri="{D42A27DB-BD31-4B8C-83A1-F6EECF244321}">
                  <p14:modId xmlns:p14="http://schemas.microsoft.com/office/powerpoint/2010/main" val="1294965313"/>
                </p:ext>
              </p:extLst>
            </p:nvPr>
          </p:nvGraphicFramePr>
          <p:xfrm>
            <a:off x="11827" y="0"/>
            <a:ext cx="8308975" cy="186733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6" name="Диаграмма 1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11382223"/>
                </p:ext>
              </p:extLst>
            </p:nvPr>
          </p:nvGraphicFramePr>
          <p:xfrm>
            <a:off x="0" y="1897253"/>
            <a:ext cx="8289052" cy="213870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616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656321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526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26011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257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2792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56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2518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УрФО»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853613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34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401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91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08809" y="2852936"/>
            <a:ext cx="8643937" cy="3721400"/>
            <a:chOff x="0" y="0"/>
            <a:chExt cx="8219017" cy="4219575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val="3580197246"/>
                </p:ext>
              </p:extLst>
            </p:nvPr>
          </p:nvGraphicFramePr>
          <p:xfrm>
            <a:off x="0" y="0"/>
            <a:ext cx="8207373" cy="200371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96461496"/>
                </p:ext>
              </p:extLst>
            </p:nvPr>
          </p:nvGraphicFramePr>
          <p:xfrm>
            <a:off x="56092" y="2090112"/>
            <a:ext cx="8162925" cy="212946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2326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421591"/>
              </p:ext>
            </p:extLst>
          </p:nvPr>
        </p:nvGraphicFramePr>
        <p:xfrm>
          <a:off x="73693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79"/>
                <a:gridCol w="746605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35198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2459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2223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СФО»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434057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11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33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95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14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239666" y="2924944"/>
            <a:ext cx="8801100" cy="3714254"/>
            <a:chOff x="0" y="0"/>
            <a:chExt cx="8338138" cy="4351873"/>
          </a:xfrm>
        </p:grpSpPr>
        <p:graphicFrame>
          <p:nvGraphicFramePr>
            <p:cNvPr id="11" name="Диаграмма 10"/>
            <p:cNvGraphicFramePr/>
            <p:nvPr>
              <p:extLst>
                <p:ext uri="{D42A27DB-BD31-4B8C-83A1-F6EECF244321}">
                  <p14:modId xmlns:p14="http://schemas.microsoft.com/office/powerpoint/2010/main" val="2602327130"/>
                </p:ext>
              </p:extLst>
            </p:nvPr>
          </p:nvGraphicFramePr>
          <p:xfrm>
            <a:off x="0" y="0"/>
            <a:ext cx="8281459" cy="20542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Диаграмма 1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50991157"/>
                </p:ext>
              </p:extLst>
            </p:nvPr>
          </p:nvGraphicFramePr>
          <p:xfrm>
            <a:off x="36571" y="2099704"/>
            <a:ext cx="8301567" cy="22521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055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Soft\Pictures\Лого-мини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66" y="520440"/>
            <a:ext cx="532296" cy="5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33153"/>
              </p:ext>
            </p:extLst>
          </p:nvPr>
        </p:nvGraphicFramePr>
        <p:xfrm>
          <a:off x="683568" y="1128260"/>
          <a:ext cx="3456384" cy="150865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709780"/>
                <a:gridCol w="746604"/>
              </a:tblGrid>
              <a:tr h="4777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Охвачено</a:t>
                      </a:r>
                      <a:r>
                        <a:rPr lang="ru-RU" sz="110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радиоконтролем</a:t>
                      </a:r>
                      <a:r>
                        <a:rPr lang="ru-RU" sz="110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</a:t>
                      </a:r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РЭС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18067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5520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Выявлены РЭС с нарушениями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2329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478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Приняты меры</a:t>
                      </a:r>
                      <a:endParaRPr lang="ru-RU" sz="1100" b="1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1829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772334" y="444916"/>
            <a:ext cx="7904494" cy="68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Динамика результатов радиоконтроля ФГУП «РЧЦ ДФО» и принятых мер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ТО Роскомнадзора по состоянию на 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01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.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1</a:t>
            </a:r>
            <a:r>
              <a:rPr lang="ru-RU" sz="1400" b="1" dirty="0" smtClean="0">
                <a:solidFill>
                  <a:srgbClr val="2C4B78"/>
                </a:solidFill>
                <a:latin typeface="Swis721 Win95BT" pitchFamily="34" charset="0"/>
              </a:rPr>
              <a:t>0.2014</a:t>
            </a:r>
            <a:r>
              <a:rPr lang="en-US" sz="1400" b="1" dirty="0" smtClean="0">
                <a:solidFill>
                  <a:srgbClr val="2C4B78"/>
                </a:solidFill>
                <a:latin typeface="Swis721 Win95BT" pitchFamily="34" charset="0"/>
              </a:rPr>
              <a:t> </a:t>
            </a:r>
            <a:endParaRPr lang="ru-RU" sz="1400" b="1" dirty="0" smtClean="0">
              <a:solidFill>
                <a:srgbClr val="2C4B78"/>
              </a:solidFill>
              <a:latin typeface="Swis721 Win95BT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05924"/>
              </p:ext>
            </p:extLst>
          </p:nvPr>
        </p:nvGraphicFramePr>
        <p:xfrm>
          <a:off x="4283968" y="1128260"/>
          <a:ext cx="4176464" cy="15121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676044"/>
                <a:gridCol w="1276284"/>
                <a:gridCol w="1224136"/>
              </a:tblGrid>
              <a:tr h="40252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Операторы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Выявленные неразрешённые для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использования РЭС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/>
                        </a:solidFill>
                        <a:effectLst/>
                        <a:latin typeface="Calibri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за неделю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с начала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 года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8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«МТС»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2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57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«МегаФон»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17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  <a:tr h="2698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ОАО «ВымпелКом»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12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4</a:t>
                      </a:r>
                      <a:r>
                        <a:rPr lang="ru-RU" sz="1100" b="0" i="0" u="none" strike="noStrike" dirty="0" smtClean="0">
                          <a:solidFill>
                            <a:schemeClr val="tx2"/>
                          </a:solidFill>
                          <a:effectLst/>
                          <a:latin typeface="Swis721Cyrillic BT" panose="020B0504020202020204" pitchFamily="34" charset="-52"/>
                        </a:rPr>
                        <a:t>58</a:t>
                      </a:r>
                      <a:endParaRPr lang="ru-RU" sz="1100" b="0" i="0" u="none" strike="noStrike" dirty="0">
                        <a:solidFill>
                          <a:schemeClr val="tx2"/>
                        </a:solidFill>
                        <a:effectLst/>
                        <a:latin typeface="Swis721Cyrillic BT" panose="020B0504020202020204" pitchFamily="34" charset="-5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239666" y="2924944"/>
            <a:ext cx="8640234" cy="3717401"/>
            <a:chOff x="0" y="0"/>
            <a:chExt cx="8552677" cy="4154685"/>
          </a:xfrm>
        </p:grpSpPr>
        <p:graphicFrame>
          <p:nvGraphicFramePr>
            <p:cNvPr id="14" name="Диаграмма 13"/>
            <p:cNvGraphicFramePr/>
            <p:nvPr>
              <p:extLst>
                <p:ext uri="{D42A27DB-BD31-4B8C-83A1-F6EECF244321}">
                  <p14:modId xmlns:p14="http://schemas.microsoft.com/office/powerpoint/2010/main" val="3103184166"/>
                </p:ext>
              </p:extLst>
            </p:nvPr>
          </p:nvGraphicFramePr>
          <p:xfrm>
            <a:off x="0" y="0"/>
            <a:ext cx="8434919" cy="19853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Диаграмма 1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1618599"/>
                </p:ext>
              </p:extLst>
            </p:nvPr>
          </p:nvGraphicFramePr>
          <p:xfrm>
            <a:off x="61341" y="2009038"/>
            <a:ext cx="8491336" cy="214564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125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F5EF949-C7F2-468C-8C07-FCD819F733B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831</Words>
  <Application>Microsoft Office PowerPoint</Application>
  <PresentationFormat>Экран (4:3)</PresentationFormat>
  <Paragraphs>446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2013-01-22T11:48:46Z</dcterms:created>
  <dcterms:modified xsi:type="dcterms:W3CDTF">2014-10-06T10:38:25Z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</Properties>
</file>