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72" r:id="rId2"/>
  </p:sldMasterIdLst>
  <p:notesMasterIdLst>
    <p:notesMasterId r:id="rId13"/>
  </p:notesMasterIdLst>
  <p:handoutMasterIdLst>
    <p:handoutMasterId r:id="rId14"/>
  </p:handoutMasterIdLst>
  <p:sldIdLst>
    <p:sldId id="524" r:id="rId3"/>
    <p:sldId id="523" r:id="rId4"/>
    <p:sldId id="525" r:id="rId5"/>
    <p:sldId id="526" r:id="rId6"/>
    <p:sldId id="527" r:id="rId7"/>
    <p:sldId id="528" r:id="rId8"/>
    <p:sldId id="529" r:id="rId9"/>
    <p:sldId id="530" r:id="rId10"/>
    <p:sldId id="531" r:id="rId11"/>
    <p:sldId id="532" r:id="rId12"/>
  </p:sldIdLst>
  <p:sldSz cx="9144000" cy="6858000" type="screen4x3"/>
  <p:notesSz cx="6797675" cy="992822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EFF"/>
    <a:srgbClr val="99CCFF"/>
    <a:srgbClr val="4F81BD"/>
    <a:srgbClr val="0099CC"/>
    <a:srgbClr val="7C8090"/>
    <a:srgbClr val="0033CC"/>
    <a:srgbClr val="FFFFFF"/>
    <a:srgbClr val="000000"/>
    <a:srgbClr val="F8F8F8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6" autoAdjust="0"/>
    <p:restoredTop sz="97805" autoAdjust="0"/>
  </p:normalViewPr>
  <p:slideViewPr>
    <p:cSldViewPr>
      <p:cViewPr>
        <p:scale>
          <a:sx n="100" d="100"/>
          <a:sy n="100" d="100"/>
        </p:scale>
        <p:origin x="-84" y="-18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4\11-2%20&#1045;&#1078;&#1077;&#1085;&#1077;&#1076;%20&#1076;&#1086;&#1082;&#1083;&#1072;&#1076;&#1099;%20&#1060;&#1054;\&#1056;&#1072;&#1089;&#1095;&#1077;&#1090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12.11.2014%20so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771336189773215E-2"/>
          <c:y val="3.2398847445344242E-2"/>
          <c:w val="0.92762811625622155"/>
          <c:h val="0.54522138535733922"/>
        </c:manualLayout>
      </c:layout>
      <c:lineChart>
        <c:grouping val="standard"/>
        <c:varyColors val="0"/>
        <c:ser>
          <c:idx val="3"/>
          <c:order val="0"/>
          <c:tx>
            <c:strRef>
              <c:f>'Проконтр и приняты меры'!$B$12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меры'!$AF$11:$AT$11</c:f>
              <c:strCache>
                <c:ptCount val="15"/>
                <c:pt idx="0">
                  <c:v>06.08</c:v>
                </c:pt>
                <c:pt idx="1">
                  <c:v>13.08</c:v>
                </c:pt>
                <c:pt idx="2">
                  <c:v>20.08</c:v>
                </c:pt>
                <c:pt idx="3">
                  <c:v>27.08</c:v>
                </c:pt>
                <c:pt idx="4">
                  <c:v>03.09</c:v>
                </c:pt>
                <c:pt idx="5">
                  <c:v>10.09</c:v>
                </c:pt>
                <c:pt idx="6">
                  <c:v>17.09</c:v>
                </c:pt>
                <c:pt idx="7">
                  <c:v>24.09</c:v>
                </c:pt>
                <c:pt idx="8">
                  <c:v>01.10</c:v>
                </c:pt>
                <c:pt idx="9">
                  <c:v>08.10</c:v>
                </c:pt>
                <c:pt idx="10">
                  <c:v>15.10</c:v>
                </c:pt>
                <c:pt idx="11">
                  <c:v>22.10</c:v>
                </c:pt>
                <c:pt idx="12">
                  <c:v>29.10</c:v>
                </c:pt>
                <c:pt idx="13">
                  <c:v>05.11</c:v>
                </c:pt>
                <c:pt idx="14">
                  <c:v>12.11</c:v>
                </c:pt>
              </c:strCache>
            </c:strRef>
          </c:cat>
          <c:val>
            <c:numRef>
              <c:f>'Проконтр и приняты меры'!$AF$12:$AT$12</c:f>
              <c:numCache>
                <c:formatCode>General</c:formatCode>
                <c:ptCount val="15"/>
                <c:pt idx="0">
                  <c:v>9784</c:v>
                </c:pt>
                <c:pt idx="1">
                  <c:v>10097</c:v>
                </c:pt>
                <c:pt idx="2">
                  <c:v>10641</c:v>
                </c:pt>
                <c:pt idx="3">
                  <c:v>10628</c:v>
                </c:pt>
                <c:pt idx="4">
                  <c:v>10650</c:v>
                </c:pt>
                <c:pt idx="5">
                  <c:v>10487</c:v>
                </c:pt>
                <c:pt idx="6">
                  <c:v>10971</c:v>
                </c:pt>
                <c:pt idx="7">
                  <c:v>10531</c:v>
                </c:pt>
                <c:pt idx="8">
                  <c:v>10292</c:v>
                </c:pt>
                <c:pt idx="9">
                  <c:v>9874</c:v>
                </c:pt>
                <c:pt idx="10">
                  <c:v>10041</c:v>
                </c:pt>
                <c:pt idx="11">
                  <c:v>10397</c:v>
                </c:pt>
                <c:pt idx="12">
                  <c:v>10228</c:v>
                </c:pt>
                <c:pt idx="13">
                  <c:v>7211</c:v>
                </c:pt>
                <c:pt idx="14">
                  <c:v>10234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723840"/>
        <c:axId val="240725376"/>
      </c:lineChart>
      <c:catAx>
        <c:axId val="240723840"/>
        <c:scaling>
          <c:orientation val="minMax"/>
        </c:scaling>
        <c:delete val="0"/>
        <c:axPos val="b"/>
        <c:majorTickMark val="none"/>
        <c:minorTickMark val="out"/>
        <c:tickLblPos val="nextTo"/>
        <c:crossAx val="240725376"/>
        <c:crosses val="autoZero"/>
        <c:auto val="1"/>
        <c:lblAlgn val="ctr"/>
        <c:lblOffset val="100"/>
        <c:noMultiLvlLbl val="0"/>
      </c:catAx>
      <c:valAx>
        <c:axId val="240725376"/>
        <c:scaling>
          <c:orientation val="minMax"/>
          <c:max val="14000"/>
          <c:min val="6000"/>
        </c:scaling>
        <c:delete val="0"/>
        <c:axPos val="l"/>
        <c:numFmt formatCode="General" sourceLinked="1"/>
        <c:majorTickMark val="none"/>
        <c:minorTickMark val="none"/>
        <c:tickLblPos val="nextTo"/>
        <c:crossAx val="240723840"/>
        <c:crosses val="autoZero"/>
        <c:crossBetween val="between"/>
        <c:majorUnit val="2000"/>
      </c:valAx>
    </c:plotArea>
    <c:legend>
      <c:legendPos val="t"/>
      <c:layout>
        <c:manualLayout>
          <c:xMode val="edge"/>
          <c:yMode val="edge"/>
          <c:x val="0.3726014753698742"/>
          <c:y val="0.8012042806893781"/>
          <c:w val="0.29190098477619897"/>
          <c:h val="0.14802560673309623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381666854575307E-2"/>
          <c:y val="4.7908565255902494E-2"/>
          <c:w val="0.93822706362869623"/>
          <c:h val="0.614894274797420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РЭС'!$R$62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3564778516297558E-2"/>
                  <c:y val="7.6090656904396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01719737266289E-2"/>
                  <c:y val="7.3623674687834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710755826417387E-2"/>
                  <c:y val="-7.9436097496888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673425130834965E-2"/>
                  <c:y val="7.4371276652870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027689199953556E-2"/>
                  <c:y val="-8.4720923940102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874362048462646E-2"/>
                  <c:y val="7.8522709322033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490896074360103E-2"/>
                  <c:y val="-8.9440617517137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032307272641731E-2"/>
                  <c:y val="-9.0538560151981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312407773547107E-2"/>
                  <c:y val="8.57933209011053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687744957051183E-2"/>
                  <c:y val="8.05402962151217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694532545870746E-2"/>
                  <c:y val="8.6089442181537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621858274811602E-2"/>
                  <c:y val="8.24557004128493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8266486850915236E-2"/>
                  <c:y val="8.09922982400072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365340309848512E-2"/>
                  <c:y val="6.8166284611129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РЭС'!$T$61:$AG$61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РЭС'!$T$62:$AG$62</c:f>
              <c:numCache>
                <c:formatCode>General</c:formatCode>
                <c:ptCount val="14"/>
                <c:pt idx="0">
                  <c:v>54</c:v>
                </c:pt>
                <c:pt idx="1">
                  <c:v>57</c:v>
                </c:pt>
                <c:pt idx="2">
                  <c:v>52</c:v>
                </c:pt>
                <c:pt idx="3">
                  <c:v>58</c:v>
                </c:pt>
                <c:pt idx="4">
                  <c:v>53</c:v>
                </c:pt>
                <c:pt idx="5">
                  <c:v>50</c:v>
                </c:pt>
                <c:pt idx="6">
                  <c:v>47</c:v>
                </c:pt>
                <c:pt idx="7">
                  <c:v>54</c:v>
                </c:pt>
                <c:pt idx="8">
                  <c:v>55</c:v>
                </c:pt>
                <c:pt idx="9">
                  <c:v>49</c:v>
                </c:pt>
                <c:pt idx="10">
                  <c:v>33</c:v>
                </c:pt>
                <c:pt idx="11">
                  <c:v>54</c:v>
                </c:pt>
                <c:pt idx="12">
                  <c:v>28</c:v>
                </c:pt>
                <c:pt idx="13">
                  <c:v>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РЭС'!$R$63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3532216074628944E-2"/>
                  <c:y val="-9.2677619330880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06053276789793E-2"/>
                  <c:y val="-7.9435576156606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117166154435896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06053276789793E-2"/>
                  <c:y val="-7.2814554569469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06053276789793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532216074628944E-2"/>
                  <c:y val="-8.605711908402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06053276789793E-2"/>
                  <c:y val="7.2847920347546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06053276789793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06053276789793E-2"/>
                  <c:y val="-8.6056597743743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06053276789793E-2"/>
                  <c:y val="-8.6056597743743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06053276789793E-2"/>
                  <c:y val="-6.6193532982332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532216074628944E-2"/>
                  <c:y val="-7.9435576156606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06053276789793E-2"/>
                  <c:y val="-8.6056597743743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0585547018953123E-2"/>
                  <c:y val="-8.6056597743743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РЭС'!$T$61:$AG$61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РЭС'!$T$63:$AG$63</c:f>
              <c:numCache>
                <c:formatCode>General</c:formatCode>
                <c:ptCount val="14"/>
                <c:pt idx="0">
                  <c:v>56</c:v>
                </c:pt>
                <c:pt idx="1">
                  <c:v>61</c:v>
                </c:pt>
                <c:pt idx="2">
                  <c:v>51</c:v>
                </c:pt>
                <c:pt idx="3">
                  <c:v>61</c:v>
                </c:pt>
                <c:pt idx="4">
                  <c:v>38</c:v>
                </c:pt>
                <c:pt idx="5">
                  <c:v>55</c:v>
                </c:pt>
                <c:pt idx="6">
                  <c:v>30</c:v>
                </c:pt>
                <c:pt idx="7">
                  <c:v>54</c:v>
                </c:pt>
                <c:pt idx="8">
                  <c:v>55</c:v>
                </c:pt>
                <c:pt idx="9">
                  <c:v>52</c:v>
                </c:pt>
                <c:pt idx="10">
                  <c:v>33</c:v>
                </c:pt>
                <c:pt idx="11">
                  <c:v>62</c:v>
                </c:pt>
                <c:pt idx="12">
                  <c:v>35</c:v>
                </c:pt>
                <c:pt idx="13">
                  <c:v>53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232704"/>
        <c:axId val="242283648"/>
      </c:lineChart>
      <c:catAx>
        <c:axId val="242232704"/>
        <c:scaling>
          <c:orientation val="minMax"/>
        </c:scaling>
        <c:delete val="0"/>
        <c:axPos val="b"/>
        <c:majorTickMark val="out"/>
        <c:minorTickMark val="none"/>
        <c:tickLblPos val="nextTo"/>
        <c:crossAx val="242283648"/>
        <c:crosses val="autoZero"/>
        <c:auto val="1"/>
        <c:lblAlgn val="ctr"/>
        <c:lblOffset val="100"/>
        <c:noMultiLvlLbl val="0"/>
      </c:catAx>
      <c:valAx>
        <c:axId val="242283648"/>
        <c:scaling>
          <c:orientation val="minMax"/>
          <c:max val="1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242232704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19253744700697E-2"/>
          <c:y val="8.4875884690649231E-2"/>
          <c:w val="0.95893110725359554"/>
          <c:h val="0.5480362238256566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РЭС'!$R$78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РЭС'!$T$77:$AG$77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РЭС'!$T$78:$AG$78</c:f>
              <c:numCache>
                <c:formatCode>General</c:formatCode>
                <c:ptCount val="14"/>
                <c:pt idx="0">
                  <c:v>541</c:v>
                </c:pt>
                <c:pt idx="1">
                  <c:v>545</c:v>
                </c:pt>
                <c:pt idx="2">
                  <c:v>542</c:v>
                </c:pt>
                <c:pt idx="3">
                  <c:v>548</c:v>
                </c:pt>
                <c:pt idx="4">
                  <c:v>541</c:v>
                </c:pt>
                <c:pt idx="5">
                  <c:v>553</c:v>
                </c:pt>
                <c:pt idx="6">
                  <c:v>542</c:v>
                </c:pt>
                <c:pt idx="7">
                  <c:v>554</c:v>
                </c:pt>
                <c:pt idx="8">
                  <c:v>543</c:v>
                </c:pt>
                <c:pt idx="9">
                  <c:v>537</c:v>
                </c:pt>
                <c:pt idx="10">
                  <c:v>544</c:v>
                </c:pt>
                <c:pt idx="11">
                  <c:v>551</c:v>
                </c:pt>
                <c:pt idx="12">
                  <c:v>385</c:v>
                </c:pt>
                <c:pt idx="13">
                  <c:v>465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417664"/>
        <c:axId val="242419200"/>
      </c:lineChart>
      <c:catAx>
        <c:axId val="242417664"/>
        <c:scaling>
          <c:orientation val="minMax"/>
        </c:scaling>
        <c:delete val="0"/>
        <c:axPos val="b"/>
        <c:majorTickMark val="out"/>
        <c:minorTickMark val="none"/>
        <c:tickLblPos val="nextTo"/>
        <c:crossAx val="242419200"/>
        <c:crosses val="autoZero"/>
        <c:auto val="1"/>
        <c:lblAlgn val="ctr"/>
        <c:lblOffset val="100"/>
        <c:noMultiLvlLbl val="0"/>
      </c:catAx>
      <c:valAx>
        <c:axId val="242419200"/>
        <c:scaling>
          <c:orientation val="minMax"/>
          <c:max val="600"/>
          <c:min val="350"/>
        </c:scaling>
        <c:delete val="0"/>
        <c:axPos val="l"/>
        <c:numFmt formatCode="General" sourceLinked="1"/>
        <c:majorTickMark val="out"/>
        <c:minorTickMark val="none"/>
        <c:tickLblPos val="nextTo"/>
        <c:crossAx val="242417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7817040855213596"/>
          <c:y val="0.84164145136679858"/>
          <c:w val="0.23462673899733946"/>
          <c:h val="0.1237343859104662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75686024774495E-2"/>
          <c:y val="3.8746156730408696E-2"/>
          <c:w val="0.95616668848549236"/>
          <c:h val="0.6010673256974059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РЭС'!$R$85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280068299433112E-2"/>
                  <c:y val="8.295325395509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643612731459549E-2"/>
                  <c:y val="9.1982606789037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718402559714158E-2"/>
                  <c:y val="-9.49993692123859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067508093327843E-2"/>
                  <c:y val="8.22233032226360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907995243977453E-2"/>
                  <c:y val="-0.108600692709472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400081904841742E-2"/>
                  <c:y val="-9.3015555938741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500181827283916E-2"/>
                  <c:y val="-9.27637917993202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860491609861032E-2"/>
                  <c:y val="8.3975735886746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13670887889108E-2"/>
                  <c:y val="-8.2919648676089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310944522736989E-2"/>
                  <c:y val="-9.2380361074950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477219922366516E-2"/>
                  <c:y val="-8.3940477889103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470786001175739E-2"/>
                  <c:y val="-0.1045570411047652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436314230461283E-2"/>
                  <c:y val="-9.6912666490743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460547778548265E-2"/>
                  <c:y val="8.39757358867469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РЭС'!$T$84:$AG$84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РЭС'!$T$85:$AG$85</c:f>
              <c:numCache>
                <c:formatCode>General</c:formatCode>
                <c:ptCount val="14"/>
                <c:pt idx="0">
                  <c:v>40</c:v>
                </c:pt>
                <c:pt idx="1">
                  <c:v>41</c:v>
                </c:pt>
                <c:pt idx="2">
                  <c:v>40</c:v>
                </c:pt>
                <c:pt idx="3">
                  <c:v>43</c:v>
                </c:pt>
                <c:pt idx="4">
                  <c:v>37</c:v>
                </c:pt>
                <c:pt idx="5">
                  <c:v>41</c:v>
                </c:pt>
                <c:pt idx="6">
                  <c:v>41</c:v>
                </c:pt>
                <c:pt idx="7">
                  <c:v>38</c:v>
                </c:pt>
                <c:pt idx="8">
                  <c:v>35</c:v>
                </c:pt>
                <c:pt idx="9">
                  <c:v>33</c:v>
                </c:pt>
                <c:pt idx="10">
                  <c:v>39</c:v>
                </c:pt>
                <c:pt idx="11">
                  <c:v>39</c:v>
                </c:pt>
                <c:pt idx="12">
                  <c:v>34</c:v>
                </c:pt>
                <c:pt idx="13">
                  <c:v>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РЭС'!$R$86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2390923966688119E-2"/>
                  <c:y val="-9.26536105566852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174068687588797E-2"/>
                  <c:y val="-9.5954640586031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27320900375577E-2"/>
                  <c:y val="6.06481631960493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681535988172639E-2"/>
                  <c:y val="-7.1146782900532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952493430646995E-2"/>
                  <c:y val="7.0316567237276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511292266086005E-2"/>
                  <c:y val="-4.82500188685378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766564039054615E-2"/>
                  <c:y val="9.3684906987749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604304160486527E-2"/>
                  <c:y val="-8.3233665217599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374251822869978E-2"/>
                  <c:y val="8.3923399796495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130603586788666E-2"/>
                  <c:y val="6.7391806151528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11491791728292E-2"/>
                  <c:y val="8.5891787696170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11491791728292E-2"/>
                  <c:y val="9.48296900987279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350370503173409E-2"/>
                  <c:y val="7.3193399482478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532613589840136E-2"/>
                  <c:y val="-8.097770427464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РЭС'!$T$84:$AG$84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РЭС'!$T$86:$AG$86</c:f>
              <c:numCache>
                <c:formatCode>General</c:formatCode>
                <c:ptCount val="14"/>
                <c:pt idx="0">
                  <c:v>41</c:v>
                </c:pt>
                <c:pt idx="1">
                  <c:v>53</c:v>
                </c:pt>
                <c:pt idx="2">
                  <c:v>23</c:v>
                </c:pt>
                <c:pt idx="3">
                  <c:v>68</c:v>
                </c:pt>
                <c:pt idx="4">
                  <c:v>28</c:v>
                </c:pt>
                <c:pt idx="5">
                  <c:v>16</c:v>
                </c:pt>
                <c:pt idx="6">
                  <c:v>30</c:v>
                </c:pt>
                <c:pt idx="7">
                  <c:v>66</c:v>
                </c:pt>
                <c:pt idx="8">
                  <c:v>34</c:v>
                </c:pt>
                <c:pt idx="9">
                  <c:v>32</c:v>
                </c:pt>
                <c:pt idx="10">
                  <c:v>36</c:v>
                </c:pt>
                <c:pt idx="11">
                  <c:v>35</c:v>
                </c:pt>
                <c:pt idx="12">
                  <c:v>21</c:v>
                </c:pt>
                <c:pt idx="13">
                  <c:v>61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449408"/>
        <c:axId val="242467584"/>
      </c:lineChart>
      <c:catAx>
        <c:axId val="242449408"/>
        <c:scaling>
          <c:orientation val="minMax"/>
        </c:scaling>
        <c:delete val="0"/>
        <c:axPos val="b"/>
        <c:majorTickMark val="out"/>
        <c:minorTickMark val="none"/>
        <c:tickLblPos val="nextTo"/>
        <c:crossAx val="242467584"/>
        <c:crosses val="autoZero"/>
        <c:auto val="1"/>
        <c:lblAlgn val="ctr"/>
        <c:lblOffset val="100"/>
        <c:noMultiLvlLbl val="0"/>
      </c:catAx>
      <c:valAx>
        <c:axId val="242467584"/>
        <c:scaling>
          <c:orientation val="minMax"/>
          <c:max val="120"/>
        </c:scaling>
        <c:delete val="0"/>
        <c:axPos val="l"/>
        <c:numFmt formatCode="General" sourceLinked="1"/>
        <c:majorTickMark val="out"/>
        <c:minorTickMark val="none"/>
        <c:tickLblPos val="nextTo"/>
        <c:crossAx val="242449408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41218826797235E-2"/>
          <c:y val="4.2361564921901289E-2"/>
          <c:w val="0.92839949019428625"/>
          <c:h val="0.61526279086552571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РЭС'!$R$100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РЭС'!$T$99:$AG$99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РЭС'!$T$100:$AG$100</c:f>
              <c:numCache>
                <c:formatCode>General</c:formatCode>
                <c:ptCount val="14"/>
                <c:pt idx="0">
                  <c:v>1653</c:v>
                </c:pt>
                <c:pt idx="1">
                  <c:v>1880</c:v>
                </c:pt>
                <c:pt idx="2">
                  <c:v>1929</c:v>
                </c:pt>
                <c:pt idx="3">
                  <c:v>1870</c:v>
                </c:pt>
                <c:pt idx="4">
                  <c:v>1960</c:v>
                </c:pt>
                <c:pt idx="5">
                  <c:v>2146</c:v>
                </c:pt>
                <c:pt idx="6">
                  <c:v>2006</c:v>
                </c:pt>
                <c:pt idx="7">
                  <c:v>1780</c:v>
                </c:pt>
                <c:pt idx="8">
                  <c:v>1549</c:v>
                </c:pt>
                <c:pt idx="9">
                  <c:v>1712</c:v>
                </c:pt>
                <c:pt idx="10">
                  <c:v>1797</c:v>
                </c:pt>
                <c:pt idx="11">
                  <c:v>1815</c:v>
                </c:pt>
                <c:pt idx="12">
                  <c:v>986</c:v>
                </c:pt>
                <c:pt idx="13">
                  <c:v>1747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576768"/>
        <c:axId val="242578560"/>
      </c:lineChart>
      <c:catAx>
        <c:axId val="242576768"/>
        <c:scaling>
          <c:orientation val="minMax"/>
        </c:scaling>
        <c:delete val="0"/>
        <c:axPos val="b"/>
        <c:majorTickMark val="out"/>
        <c:minorTickMark val="none"/>
        <c:tickLblPos val="nextTo"/>
        <c:crossAx val="242578560"/>
        <c:crosses val="autoZero"/>
        <c:auto val="1"/>
        <c:lblAlgn val="ctr"/>
        <c:lblOffset val="100"/>
        <c:noMultiLvlLbl val="0"/>
      </c:catAx>
      <c:valAx>
        <c:axId val="242578560"/>
        <c:scaling>
          <c:orientation val="minMax"/>
          <c:max val="26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crossAx val="242576768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7078142666961317"/>
          <c:y val="0.81662989119132268"/>
          <c:w val="0.24396298153145263"/>
          <c:h val="0.1419587415662123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53382661867246E-2"/>
          <c:y val="8.3836295949600598E-2"/>
          <c:w val="0.92329016172673017"/>
          <c:h val="0.5982906777951633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РЭС'!$R$105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360075697702109E-2"/>
                  <c:y val="7.1464353382428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121400058662187E-2"/>
                  <c:y val="-6.3169997731585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15505854191981E-2"/>
                  <c:y val="7.1251590567678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095329812918243E-2"/>
                  <c:y val="7.1615826627755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46757523516457E-2"/>
                  <c:y val="6.3459550622925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021738067301006E-2"/>
                  <c:y val="-7.1022315165569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434803980410523E-2"/>
                  <c:y val="-6.7206173041002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583028138355664E-2"/>
                  <c:y val="7.5119091777337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9509565435866533E-2"/>
                  <c:y val="6.7357316221891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966653408967199E-2"/>
                  <c:y val="8.3335616633106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144199197903483E-2"/>
                  <c:y val="-7.80704649471498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667612944940878E-2"/>
                  <c:y val="6.74361752773940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5681247970164135E-2"/>
                  <c:y val="7.2589760589748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727118698360661E-2"/>
                  <c:y val="-7.2260207623236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РЭС'!$T$104:$AG$104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РЭС'!$T$105:$AG$105</c:f>
              <c:numCache>
                <c:formatCode>General</c:formatCode>
                <c:ptCount val="14"/>
                <c:pt idx="0">
                  <c:v>95</c:v>
                </c:pt>
                <c:pt idx="1">
                  <c:v>165</c:v>
                </c:pt>
                <c:pt idx="2">
                  <c:v>133</c:v>
                </c:pt>
                <c:pt idx="3">
                  <c:v>115</c:v>
                </c:pt>
                <c:pt idx="4">
                  <c:v>112</c:v>
                </c:pt>
                <c:pt idx="5">
                  <c:v>123</c:v>
                </c:pt>
                <c:pt idx="6">
                  <c:v>146</c:v>
                </c:pt>
                <c:pt idx="7">
                  <c:v>100</c:v>
                </c:pt>
                <c:pt idx="8">
                  <c:v>83</c:v>
                </c:pt>
                <c:pt idx="9">
                  <c:v>132</c:v>
                </c:pt>
                <c:pt idx="10">
                  <c:v>130</c:v>
                </c:pt>
                <c:pt idx="11">
                  <c:v>106</c:v>
                </c:pt>
                <c:pt idx="12">
                  <c:v>56</c:v>
                </c:pt>
                <c:pt idx="13">
                  <c:v>113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РЭС'!$R$106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2102283550386837E-2"/>
                  <c:y val="-8.0116422439753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724268805955498E-2"/>
                  <c:y val="7.00117509728384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182417509009365E-2"/>
                  <c:y val="-9.0647023946866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620730960923301E-2"/>
                  <c:y val="-7.47124980936600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709221374056245E-2"/>
                  <c:y val="-7.1099686270242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617881068518139E-2"/>
                  <c:y val="6.6978598041764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042688538336924E-2"/>
                  <c:y val="6.5998404149212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861405628491901E-2"/>
                  <c:y val="-8.3010351954779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194758797076375E-2"/>
                  <c:y val="-6.9529224017554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054598580685183E-2"/>
                  <c:y val="-8.4657617467312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4576104153763777E-2"/>
                  <c:y val="6.46634519431942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548373446708891E-2"/>
                  <c:y val="-7.95867980205403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8584718352543318E-2"/>
                  <c:y val="-7.3899210338519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136794493460587E-2"/>
                  <c:y val="8.2741160240627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РЭС'!$T$104:$AG$104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РЭС'!$T$106:$AG$106</c:f>
              <c:numCache>
                <c:formatCode>General</c:formatCode>
                <c:ptCount val="14"/>
                <c:pt idx="0">
                  <c:v>130</c:v>
                </c:pt>
                <c:pt idx="1">
                  <c:v>153</c:v>
                </c:pt>
                <c:pt idx="2">
                  <c:v>139</c:v>
                </c:pt>
                <c:pt idx="3">
                  <c:v>128</c:v>
                </c:pt>
                <c:pt idx="4">
                  <c:v>134</c:v>
                </c:pt>
                <c:pt idx="5">
                  <c:v>112</c:v>
                </c:pt>
                <c:pt idx="6">
                  <c:v>98</c:v>
                </c:pt>
                <c:pt idx="7">
                  <c:v>137</c:v>
                </c:pt>
                <c:pt idx="8">
                  <c:v>105</c:v>
                </c:pt>
                <c:pt idx="9">
                  <c:v>135</c:v>
                </c:pt>
                <c:pt idx="10">
                  <c:v>99</c:v>
                </c:pt>
                <c:pt idx="11">
                  <c:v>140</c:v>
                </c:pt>
                <c:pt idx="12">
                  <c:v>69</c:v>
                </c:pt>
                <c:pt idx="13">
                  <c:v>106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608768"/>
        <c:axId val="242647424"/>
      </c:lineChart>
      <c:catAx>
        <c:axId val="242608768"/>
        <c:scaling>
          <c:orientation val="minMax"/>
        </c:scaling>
        <c:delete val="0"/>
        <c:axPos val="b"/>
        <c:majorTickMark val="out"/>
        <c:minorTickMark val="none"/>
        <c:tickLblPos val="nextTo"/>
        <c:crossAx val="242647424"/>
        <c:crosses val="autoZero"/>
        <c:auto val="1"/>
        <c:lblAlgn val="ctr"/>
        <c:lblOffset val="100"/>
        <c:noMultiLvlLbl val="0"/>
      </c:catAx>
      <c:valAx>
        <c:axId val="242647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26087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048465467360594"/>
          <c:y val="0.85637803172666571"/>
          <c:w val="0.45903069065278812"/>
          <c:h val="0.1173597127695047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86102927883458E-2"/>
          <c:y val="9.0566782993397835E-2"/>
          <c:w val="0.93671852761673968"/>
          <c:h val="0.57492718497421558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РЭС'!$R$126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РЭС'!$T$125:$AG$125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РЭС'!$T$126:$AG$126</c:f>
              <c:numCache>
                <c:formatCode>General</c:formatCode>
                <c:ptCount val="14"/>
                <c:pt idx="0">
                  <c:v>1460</c:v>
                </c:pt>
                <c:pt idx="1">
                  <c:v>1490</c:v>
                </c:pt>
                <c:pt idx="2">
                  <c:v>1529</c:v>
                </c:pt>
                <c:pt idx="3">
                  <c:v>1567</c:v>
                </c:pt>
                <c:pt idx="4">
                  <c:v>1635</c:v>
                </c:pt>
                <c:pt idx="5">
                  <c:v>1605</c:v>
                </c:pt>
                <c:pt idx="6">
                  <c:v>1540</c:v>
                </c:pt>
                <c:pt idx="7">
                  <c:v>1433</c:v>
                </c:pt>
                <c:pt idx="8">
                  <c:v>1498</c:v>
                </c:pt>
                <c:pt idx="9">
                  <c:v>1565</c:v>
                </c:pt>
                <c:pt idx="10">
                  <c:v>1670</c:v>
                </c:pt>
                <c:pt idx="11">
                  <c:v>1417</c:v>
                </c:pt>
                <c:pt idx="12">
                  <c:v>1162</c:v>
                </c:pt>
                <c:pt idx="13">
                  <c:v>1575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768896"/>
        <c:axId val="242770688"/>
      </c:lineChart>
      <c:catAx>
        <c:axId val="242768896"/>
        <c:scaling>
          <c:orientation val="minMax"/>
        </c:scaling>
        <c:delete val="0"/>
        <c:axPos val="b"/>
        <c:majorTickMark val="out"/>
        <c:minorTickMark val="none"/>
        <c:tickLblPos val="nextTo"/>
        <c:crossAx val="242770688"/>
        <c:crosses val="autoZero"/>
        <c:auto val="1"/>
        <c:lblAlgn val="ctr"/>
        <c:lblOffset val="100"/>
        <c:noMultiLvlLbl val="0"/>
      </c:catAx>
      <c:valAx>
        <c:axId val="242770688"/>
        <c:scaling>
          <c:orientation val="minMax"/>
          <c:max val="20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crossAx val="242768896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6570354522653786"/>
          <c:y val="0.8448506605837991"/>
          <c:w val="0.24799428061083281"/>
          <c:h val="0.1457425372779263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603682958947319E-2"/>
          <c:y val="6.4671327076000526E-2"/>
          <c:w val="0.93612364435648687"/>
          <c:h val="0.6197753715291357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РЭС'!$R$136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1868427735674607E-2"/>
                  <c:y val="-7.8524940456951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058939209297215E-2"/>
                  <c:y val="-8.2488619863230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502096441541098E-2"/>
                  <c:y val="9.401172384378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559829797422439E-2"/>
                  <c:y val="8.58170669304859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151688223838937E-2"/>
                  <c:y val="-9.0847276408067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878671387800715E-2"/>
                  <c:y val="-7.8234213837415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656213225102903E-2"/>
                  <c:y val="-8.6551338008032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201766299215529E-2"/>
                  <c:y val="-9.5784836743159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290177280236105E-2"/>
                  <c:y val="-7.6671425140824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578806152816204E-2"/>
                  <c:y val="-8.02804819672288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044062174383258E-2"/>
                  <c:y val="-9.2208260363259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65038619271677E-2"/>
                  <c:y val="-7.2030981021302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64782920234104E-2"/>
                  <c:y val="-9.2245000540453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539040884532706E-2"/>
                  <c:y val="8.3429487879202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РЭС'!$T$135:$AG$135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РЭС'!$T$136:$AG$136</c:f>
              <c:numCache>
                <c:formatCode>General</c:formatCode>
                <c:ptCount val="14"/>
                <c:pt idx="0">
                  <c:v>78</c:v>
                </c:pt>
                <c:pt idx="1">
                  <c:v>82</c:v>
                </c:pt>
                <c:pt idx="2">
                  <c:v>78</c:v>
                </c:pt>
                <c:pt idx="3">
                  <c:v>83</c:v>
                </c:pt>
                <c:pt idx="4">
                  <c:v>85</c:v>
                </c:pt>
                <c:pt idx="5">
                  <c:v>84</c:v>
                </c:pt>
                <c:pt idx="6">
                  <c:v>77</c:v>
                </c:pt>
                <c:pt idx="7">
                  <c:v>76</c:v>
                </c:pt>
                <c:pt idx="8">
                  <c:v>83</c:v>
                </c:pt>
                <c:pt idx="9">
                  <c:v>84</c:v>
                </c:pt>
                <c:pt idx="10">
                  <c:v>92</c:v>
                </c:pt>
                <c:pt idx="11">
                  <c:v>80</c:v>
                </c:pt>
                <c:pt idx="12">
                  <c:v>59</c:v>
                </c:pt>
                <c:pt idx="13">
                  <c:v>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РЭС'!$R$137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3687029027070972E-2"/>
                  <c:y val="8.1164908551569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248838167497981E-2"/>
                  <c:y val="7.4402586082501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90653444701888E-2"/>
                  <c:y val="-7.9668145680659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724918975367465E-2"/>
                  <c:y val="-8.1130830706055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649022851939216E-2"/>
                  <c:y val="7.5864738641561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26569105861145E-2"/>
                  <c:y val="7.4402586082501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523497869852677E-2"/>
                  <c:y val="9.040958907975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650370502094118E-2"/>
                  <c:y val="8.1164908551569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2109855200937E-2"/>
                  <c:y val="8.7927231020636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764505254324654E-2"/>
                  <c:y val="8.1164376085232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01347882608572E-2"/>
                  <c:y val="8.2554113222576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631076847439967E-2"/>
                  <c:y val="8.2554645688912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126451309963494E-2"/>
                  <c:y val="8.1164908551569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205369331108751E-2"/>
                  <c:y val="-8.1130830706055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РЭС'!$T$135:$AG$135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РЭС'!$T$137:$AG$137</c:f>
              <c:numCache>
                <c:formatCode>General</c:formatCode>
                <c:ptCount val="14"/>
                <c:pt idx="0">
                  <c:v>72</c:v>
                </c:pt>
                <c:pt idx="1">
                  <c:v>47</c:v>
                </c:pt>
                <c:pt idx="2">
                  <c:v>107</c:v>
                </c:pt>
                <c:pt idx="3">
                  <c:v>98</c:v>
                </c:pt>
                <c:pt idx="4">
                  <c:v>81</c:v>
                </c:pt>
                <c:pt idx="5">
                  <c:v>72</c:v>
                </c:pt>
                <c:pt idx="6">
                  <c:v>71</c:v>
                </c:pt>
                <c:pt idx="7">
                  <c:v>75</c:v>
                </c:pt>
                <c:pt idx="8">
                  <c:v>82</c:v>
                </c:pt>
                <c:pt idx="9">
                  <c:v>83</c:v>
                </c:pt>
                <c:pt idx="10">
                  <c:v>90</c:v>
                </c:pt>
                <c:pt idx="11">
                  <c:v>78</c:v>
                </c:pt>
                <c:pt idx="12">
                  <c:v>44</c:v>
                </c:pt>
                <c:pt idx="13">
                  <c:v>90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804992"/>
        <c:axId val="243163136"/>
      </c:lineChart>
      <c:catAx>
        <c:axId val="242804992"/>
        <c:scaling>
          <c:orientation val="minMax"/>
        </c:scaling>
        <c:delete val="0"/>
        <c:axPos val="b"/>
        <c:majorTickMark val="out"/>
        <c:minorTickMark val="none"/>
        <c:tickLblPos val="nextTo"/>
        <c:crossAx val="243163136"/>
        <c:crosses val="autoZero"/>
        <c:auto val="1"/>
        <c:lblAlgn val="ctr"/>
        <c:lblOffset val="100"/>
        <c:noMultiLvlLbl val="0"/>
      </c:catAx>
      <c:valAx>
        <c:axId val="243163136"/>
        <c:scaling>
          <c:orientation val="minMax"/>
          <c:min val="20"/>
        </c:scaling>
        <c:delete val="0"/>
        <c:axPos val="l"/>
        <c:numFmt formatCode="General" sourceLinked="1"/>
        <c:majorTickMark val="out"/>
        <c:minorTickMark val="none"/>
        <c:tickLblPos val="nextTo"/>
        <c:crossAx val="242804992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014249639125827E-2"/>
          <c:y val="8.9072915484337947E-2"/>
          <c:w val="0.93311817675621123"/>
          <c:h val="0.60838306481281323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РЭС'!$R$159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РЭС'!$T$158:$AG$158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РЭС'!$T$159:$AG$159</c:f>
              <c:numCache>
                <c:formatCode>General</c:formatCode>
                <c:ptCount val="14"/>
                <c:pt idx="0">
                  <c:v>1202</c:v>
                </c:pt>
                <c:pt idx="1">
                  <c:v>1361</c:v>
                </c:pt>
                <c:pt idx="2">
                  <c:v>1369</c:v>
                </c:pt>
                <c:pt idx="3">
                  <c:v>1413</c:v>
                </c:pt>
                <c:pt idx="4">
                  <c:v>1325</c:v>
                </c:pt>
                <c:pt idx="5">
                  <c:v>1525</c:v>
                </c:pt>
                <c:pt idx="6">
                  <c:v>1501</c:v>
                </c:pt>
                <c:pt idx="7">
                  <c:v>1521</c:v>
                </c:pt>
                <c:pt idx="8">
                  <c:v>1374</c:v>
                </c:pt>
                <c:pt idx="9">
                  <c:v>1275</c:v>
                </c:pt>
                <c:pt idx="10">
                  <c:v>1375</c:v>
                </c:pt>
                <c:pt idx="11">
                  <c:v>1415</c:v>
                </c:pt>
                <c:pt idx="12">
                  <c:v>987</c:v>
                </c:pt>
                <c:pt idx="13">
                  <c:v>1435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911872"/>
        <c:axId val="242917760"/>
      </c:lineChart>
      <c:catAx>
        <c:axId val="242911872"/>
        <c:scaling>
          <c:orientation val="minMax"/>
        </c:scaling>
        <c:delete val="0"/>
        <c:axPos val="b"/>
        <c:majorTickMark val="out"/>
        <c:minorTickMark val="none"/>
        <c:tickLblPos val="nextTo"/>
        <c:crossAx val="242917760"/>
        <c:crosses val="autoZero"/>
        <c:auto val="1"/>
        <c:lblAlgn val="ctr"/>
        <c:lblOffset val="100"/>
        <c:noMultiLvlLbl val="0"/>
      </c:catAx>
      <c:valAx>
        <c:axId val="242917760"/>
        <c:scaling>
          <c:orientation val="minMax"/>
          <c:max val="2200"/>
          <c:min val="600"/>
        </c:scaling>
        <c:delete val="0"/>
        <c:axPos val="l"/>
        <c:numFmt formatCode="General" sourceLinked="1"/>
        <c:majorTickMark val="out"/>
        <c:minorTickMark val="none"/>
        <c:tickLblPos val="nextTo"/>
        <c:crossAx val="242911872"/>
        <c:crosses val="autoZero"/>
        <c:crossBetween val="between"/>
        <c:majorUnit val="400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37319868934436784"/>
          <c:y val="0.84751224726208318"/>
          <c:w val="0.24488535652812166"/>
          <c:h val="0.1397719319959686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09969599993062E-2"/>
          <c:y val="9.8552986750736649E-2"/>
          <c:w val="0.93031108252464079"/>
          <c:h val="0.56901294877197361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РЭС'!$R$166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2750645820486672E-2"/>
                  <c:y val="6.0042451578668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383850530634696E-2"/>
                  <c:y val="-8.5075998845544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17396869428961E-2"/>
                  <c:y val="-7.44000332953558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967116534655664E-2"/>
                  <c:y val="8.6639184407515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68346682472686E-2"/>
                  <c:y val="-9.70882262820929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247487748342673E-2"/>
                  <c:y val="-8.1570500314745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029634576918543E-2"/>
                  <c:y val="-8.0001976911751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535700478223167E-2"/>
                  <c:y val="-9.1837435425218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509850577323943E-2"/>
                  <c:y val="-8.5389061435133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486513924498929E-2"/>
                  <c:y val="-7.7313376929439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9297007959378183E-2"/>
                  <c:y val="-8.5930110967178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716824584508393E-2"/>
                  <c:y val="-9.566744182416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314036439250172E-2"/>
                  <c:y val="8.36223641749677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179266977141666E-2"/>
                  <c:y val="7.7060020081261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РЭС'!$T$165:$AG$165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РЭС'!$T$166:$AG$166</c:f>
              <c:numCache>
                <c:formatCode>General</c:formatCode>
                <c:ptCount val="14"/>
                <c:pt idx="0">
                  <c:v>74</c:v>
                </c:pt>
                <c:pt idx="1">
                  <c:v>82</c:v>
                </c:pt>
                <c:pt idx="2">
                  <c:v>83</c:v>
                </c:pt>
                <c:pt idx="3">
                  <c:v>86</c:v>
                </c:pt>
                <c:pt idx="4">
                  <c:v>81</c:v>
                </c:pt>
                <c:pt idx="5">
                  <c:v>98</c:v>
                </c:pt>
                <c:pt idx="6">
                  <c:v>97</c:v>
                </c:pt>
                <c:pt idx="7">
                  <c:v>99</c:v>
                </c:pt>
                <c:pt idx="8">
                  <c:v>91</c:v>
                </c:pt>
                <c:pt idx="9">
                  <c:v>83</c:v>
                </c:pt>
                <c:pt idx="10">
                  <c:v>87</c:v>
                </c:pt>
                <c:pt idx="11">
                  <c:v>101</c:v>
                </c:pt>
                <c:pt idx="12">
                  <c:v>70</c:v>
                </c:pt>
                <c:pt idx="13">
                  <c:v>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РЭС'!$R$167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1600268292363518E-2"/>
                  <c:y val="-8.3607239658930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373252071266012E-2"/>
                  <c:y val="8.7085729411522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205117824873186E-2"/>
                  <c:y val="7.1238014972505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457459546897926E-2"/>
                  <c:y val="-9.5419382499995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831778638302379E-2"/>
                  <c:y val="8.0514900311469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528351476661353E-2"/>
                  <c:y val="7.80287068395944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219466228015484E-2"/>
                  <c:y val="7.7367397543501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88063153471545E-2"/>
                  <c:y val="9.8950035339894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0340000216364808E-2"/>
                  <c:y val="8.0150765533063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418286128795138E-2"/>
                  <c:y val="7.5242301749566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427745826009668E-2"/>
                  <c:y val="7.269364630967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510131282194834E-2"/>
                  <c:y val="8.6411332906736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3630453460783594E-2"/>
                  <c:y val="-8.2631401289363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624509649016116E-2"/>
                  <c:y val="-8.5507676140235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РЭС'!$T$165:$AG$165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РЭС'!$T$167:$AG$167</c:f>
              <c:numCache>
                <c:formatCode>General</c:formatCode>
                <c:ptCount val="14"/>
                <c:pt idx="0">
                  <c:v>128</c:v>
                </c:pt>
                <c:pt idx="1">
                  <c:v>81</c:v>
                </c:pt>
                <c:pt idx="2">
                  <c:v>68</c:v>
                </c:pt>
                <c:pt idx="3">
                  <c:v>93</c:v>
                </c:pt>
                <c:pt idx="4">
                  <c:v>72</c:v>
                </c:pt>
                <c:pt idx="5">
                  <c:v>63</c:v>
                </c:pt>
                <c:pt idx="6">
                  <c:v>83</c:v>
                </c:pt>
                <c:pt idx="7">
                  <c:v>97</c:v>
                </c:pt>
                <c:pt idx="8">
                  <c:v>67</c:v>
                </c:pt>
                <c:pt idx="9">
                  <c:v>79</c:v>
                </c:pt>
                <c:pt idx="10">
                  <c:v>69</c:v>
                </c:pt>
                <c:pt idx="11">
                  <c:v>97</c:v>
                </c:pt>
                <c:pt idx="12">
                  <c:v>102</c:v>
                </c:pt>
                <c:pt idx="13">
                  <c:v>125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943872"/>
        <c:axId val="242945408"/>
      </c:lineChart>
      <c:catAx>
        <c:axId val="24294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242945408"/>
        <c:crosses val="autoZero"/>
        <c:auto val="1"/>
        <c:lblAlgn val="ctr"/>
        <c:lblOffset val="100"/>
        <c:noMultiLvlLbl val="0"/>
      </c:catAx>
      <c:valAx>
        <c:axId val="242945408"/>
        <c:scaling>
          <c:orientation val="minMax"/>
          <c:max val="16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242943872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19623453856277E-2"/>
          <c:y val="6.3246317768896054E-2"/>
          <c:w val="0.94167708079541623"/>
          <c:h val="0.5847541156762099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РЭС'!$R$193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dLbl>
              <c:idx val="2"/>
              <c:layout>
                <c:manualLayout>
                  <c:x val="-3.2065199568241866E-2"/>
                  <c:y val="-7.8623387063179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РЭС'!$T$192:$AG$192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РЭС'!$T$193:$AG$193</c:f>
              <c:numCache>
                <c:formatCode>General</c:formatCode>
                <c:ptCount val="14"/>
                <c:pt idx="0">
                  <c:v>995</c:v>
                </c:pt>
                <c:pt idx="1">
                  <c:v>992</c:v>
                </c:pt>
                <c:pt idx="2">
                  <c:v>1055</c:v>
                </c:pt>
                <c:pt idx="3">
                  <c:v>1136</c:v>
                </c:pt>
                <c:pt idx="4">
                  <c:v>957</c:v>
                </c:pt>
                <c:pt idx="5">
                  <c:v>1038</c:v>
                </c:pt>
                <c:pt idx="6">
                  <c:v>1012</c:v>
                </c:pt>
                <c:pt idx="7">
                  <c:v>1007</c:v>
                </c:pt>
                <c:pt idx="8">
                  <c:v>1004</c:v>
                </c:pt>
                <c:pt idx="9">
                  <c:v>987</c:v>
                </c:pt>
                <c:pt idx="10">
                  <c:v>1009</c:v>
                </c:pt>
                <c:pt idx="11">
                  <c:v>1025</c:v>
                </c:pt>
                <c:pt idx="12">
                  <c:v>910</c:v>
                </c:pt>
                <c:pt idx="13">
                  <c:v>1056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3131136"/>
        <c:axId val="243133824"/>
      </c:lineChart>
      <c:catAx>
        <c:axId val="243131136"/>
        <c:scaling>
          <c:orientation val="minMax"/>
        </c:scaling>
        <c:delete val="0"/>
        <c:axPos val="b"/>
        <c:majorTickMark val="out"/>
        <c:minorTickMark val="none"/>
        <c:tickLblPos val="nextTo"/>
        <c:crossAx val="243133824"/>
        <c:crosses val="autoZero"/>
        <c:auto val="1"/>
        <c:lblAlgn val="ctr"/>
        <c:lblOffset val="100"/>
        <c:noMultiLvlLbl val="0"/>
      </c:catAx>
      <c:valAx>
        <c:axId val="243133824"/>
        <c:scaling>
          <c:orientation val="minMax"/>
          <c:max val="1200"/>
          <c:min val="600"/>
        </c:scaling>
        <c:delete val="0"/>
        <c:axPos val="l"/>
        <c:numFmt formatCode="General" sourceLinked="1"/>
        <c:majorTickMark val="out"/>
        <c:minorTickMark val="none"/>
        <c:tickLblPos val="nextTo"/>
        <c:crossAx val="243131136"/>
        <c:crosses val="autoZero"/>
        <c:crossBetween val="between"/>
        <c:majorUnit val="200"/>
      </c:valAx>
    </c:plotArea>
    <c:legend>
      <c:legendPos val="t"/>
      <c:layout>
        <c:manualLayout>
          <c:xMode val="edge"/>
          <c:yMode val="edge"/>
          <c:x val="0.36261605566582167"/>
          <c:y val="0.80612247738731235"/>
          <c:w val="0.27161986227307061"/>
          <c:h val="0.1263988686000317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99317320942925E-2"/>
          <c:y val="8.7930963472060447E-2"/>
          <c:w val="0.9242147532218099"/>
          <c:h val="0.61434663366137965"/>
        </c:manualLayout>
      </c:layout>
      <c:lineChart>
        <c:grouping val="standard"/>
        <c:varyColors val="0"/>
        <c:ser>
          <c:idx val="3"/>
          <c:order val="0"/>
          <c:tx>
            <c:strRef>
              <c:f>'Проконтр и приняты меры'!$B$14</c:f>
              <c:strCache>
                <c:ptCount val="1"/>
                <c:pt idx="0">
                  <c:v>Выявлено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6795262988956264E-2"/>
                  <c:y val="-8.71605702282877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345977345207632E-2"/>
                  <c:y val="7.3782446017029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365341044144552E-2"/>
                  <c:y val="-9.3866529238509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547508139604679E-2"/>
                  <c:y val="-9.6971335457415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547546961407E-2"/>
                  <c:y val="9.05388950902875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980406492094735E-2"/>
                  <c:y val="-0.103548983598385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365341044144552E-2"/>
                  <c:y val="-8.0454611218066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348638980887121E-2"/>
                  <c:y val="-9.3867057266777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36623946016171E-2"/>
                  <c:y val="8.0488405027251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247840133492867E-2"/>
                  <c:y val="7.7511909677596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365111224310774E-2"/>
                  <c:y val="-8.0454611218066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118410609027249E-2"/>
                  <c:y val="9.06666779312697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343336272387725E-2"/>
                  <c:y val="8.0488405027251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365115634555499E-2"/>
                  <c:y val="8.0488405027251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9697945636447979E-2"/>
                  <c:y val="0.1073122410681378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меры'!$AF$13:$AT$13</c:f>
              <c:strCache>
                <c:ptCount val="15"/>
                <c:pt idx="0">
                  <c:v>06.08</c:v>
                </c:pt>
                <c:pt idx="1">
                  <c:v>13.08</c:v>
                </c:pt>
                <c:pt idx="2">
                  <c:v>20.08</c:v>
                </c:pt>
                <c:pt idx="3">
                  <c:v>27.08</c:v>
                </c:pt>
                <c:pt idx="4">
                  <c:v>03.09</c:v>
                </c:pt>
                <c:pt idx="5">
                  <c:v>10.09</c:v>
                </c:pt>
                <c:pt idx="6">
                  <c:v>17.09</c:v>
                </c:pt>
                <c:pt idx="7">
                  <c:v>24.09</c:v>
                </c:pt>
                <c:pt idx="8">
                  <c:v>01.10</c:v>
                </c:pt>
                <c:pt idx="9">
                  <c:v>08.10</c:v>
                </c:pt>
                <c:pt idx="10">
                  <c:v>15.10</c:v>
                </c:pt>
                <c:pt idx="11">
                  <c:v>22.10</c:v>
                </c:pt>
                <c:pt idx="12">
                  <c:v>29.10</c:v>
                </c:pt>
                <c:pt idx="13">
                  <c:v>05.11</c:v>
                </c:pt>
                <c:pt idx="14">
                  <c:v>12.11</c:v>
                </c:pt>
              </c:strCache>
            </c:strRef>
          </c:cat>
          <c:val>
            <c:numRef>
              <c:f>'Проконтр и приняты меры'!$AF$14:$AT$14</c:f>
              <c:numCache>
                <c:formatCode>General</c:formatCode>
                <c:ptCount val="15"/>
                <c:pt idx="0">
                  <c:v>550</c:v>
                </c:pt>
                <c:pt idx="1">
                  <c:v>553</c:v>
                </c:pt>
                <c:pt idx="2">
                  <c:v>667</c:v>
                </c:pt>
                <c:pt idx="3">
                  <c:v>601</c:v>
                </c:pt>
                <c:pt idx="4">
                  <c:v>625</c:v>
                </c:pt>
                <c:pt idx="5">
                  <c:v>590</c:v>
                </c:pt>
                <c:pt idx="6">
                  <c:v>669</c:v>
                </c:pt>
                <c:pt idx="7">
                  <c:v>661</c:v>
                </c:pt>
                <c:pt idx="8">
                  <c:v>608</c:v>
                </c:pt>
                <c:pt idx="9">
                  <c:v>585</c:v>
                </c:pt>
                <c:pt idx="10">
                  <c:v>630</c:v>
                </c:pt>
                <c:pt idx="11">
                  <c:v>615</c:v>
                </c:pt>
                <c:pt idx="12">
                  <c:v>611</c:v>
                </c:pt>
                <c:pt idx="13">
                  <c:v>425</c:v>
                </c:pt>
                <c:pt idx="14">
                  <c:v>632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'Проконтр и приняты меры'!$B$15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5365111224310774E-2"/>
                  <c:y val="8.0454611218066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345977345207632E-2"/>
                  <c:y val="-8.0487876998983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795452181215308E-2"/>
                  <c:y val="8.0455139246334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547508139604679E-2"/>
                  <c:y val="9.6971863485683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548675197257936E-2"/>
                  <c:y val="-8.421786868781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547095667066626E-2"/>
                  <c:y val="8.3559945465240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365115634555607E-2"/>
                  <c:y val="8.0454611218066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778452274777327E-2"/>
                  <c:y val="7.37481241795760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365449695066055E-2"/>
                  <c:y val="-8.0488405027251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118410609027353E-2"/>
                  <c:y val="-8.39607189210481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06348639545005E-2"/>
                  <c:y val="7.3748652207844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547434137821907E-2"/>
                  <c:y val="-7.0548800900605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344915802579034E-2"/>
                  <c:y val="-8.71938360092046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93477908789577E-2"/>
                  <c:y val="-0.114017672050090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9697945636447979E-2"/>
                  <c:y val="-9.3899795019426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меры'!$AF$13:$AT$13</c:f>
              <c:strCache>
                <c:ptCount val="15"/>
                <c:pt idx="0">
                  <c:v>06.08</c:v>
                </c:pt>
                <c:pt idx="1">
                  <c:v>13.08</c:v>
                </c:pt>
                <c:pt idx="2">
                  <c:v>20.08</c:v>
                </c:pt>
                <c:pt idx="3">
                  <c:v>27.08</c:v>
                </c:pt>
                <c:pt idx="4">
                  <c:v>03.09</c:v>
                </c:pt>
                <c:pt idx="5">
                  <c:v>10.09</c:v>
                </c:pt>
                <c:pt idx="6">
                  <c:v>17.09</c:v>
                </c:pt>
                <c:pt idx="7">
                  <c:v>24.09</c:v>
                </c:pt>
                <c:pt idx="8">
                  <c:v>01.10</c:v>
                </c:pt>
                <c:pt idx="9">
                  <c:v>08.10</c:v>
                </c:pt>
                <c:pt idx="10">
                  <c:v>15.10</c:v>
                </c:pt>
                <c:pt idx="11">
                  <c:v>22.10</c:v>
                </c:pt>
                <c:pt idx="12">
                  <c:v>29.10</c:v>
                </c:pt>
                <c:pt idx="13">
                  <c:v>05.11</c:v>
                </c:pt>
                <c:pt idx="14">
                  <c:v>12.11</c:v>
                </c:pt>
              </c:strCache>
            </c:strRef>
          </c:cat>
          <c:val>
            <c:numRef>
              <c:f>'Проконтр и приняты меры'!$AF$15:$AT$15</c:f>
              <c:numCache>
                <c:formatCode>General</c:formatCode>
                <c:ptCount val="15"/>
                <c:pt idx="0">
                  <c:v>502</c:v>
                </c:pt>
                <c:pt idx="1">
                  <c:v>631</c:v>
                </c:pt>
                <c:pt idx="2">
                  <c:v>560</c:v>
                </c:pt>
                <c:pt idx="3">
                  <c:v>578</c:v>
                </c:pt>
                <c:pt idx="4">
                  <c:v>690</c:v>
                </c:pt>
                <c:pt idx="5">
                  <c:v>542</c:v>
                </c:pt>
                <c:pt idx="6">
                  <c:v>553</c:v>
                </c:pt>
                <c:pt idx="7">
                  <c:v>541</c:v>
                </c:pt>
                <c:pt idx="8">
                  <c:v>718</c:v>
                </c:pt>
                <c:pt idx="9">
                  <c:v>590</c:v>
                </c:pt>
                <c:pt idx="10">
                  <c:v>596</c:v>
                </c:pt>
                <c:pt idx="11">
                  <c:v>644</c:v>
                </c:pt>
                <c:pt idx="12">
                  <c:v>624</c:v>
                </c:pt>
                <c:pt idx="13">
                  <c:v>475</c:v>
                </c:pt>
                <c:pt idx="14">
                  <c:v>652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1886336"/>
        <c:axId val="241887872"/>
      </c:lineChart>
      <c:catAx>
        <c:axId val="241886336"/>
        <c:scaling>
          <c:orientation val="minMax"/>
        </c:scaling>
        <c:delete val="0"/>
        <c:axPos val="b"/>
        <c:majorTickMark val="none"/>
        <c:minorTickMark val="out"/>
        <c:tickLblPos val="nextTo"/>
        <c:crossAx val="241887872"/>
        <c:crosses val="autoZero"/>
        <c:auto val="1"/>
        <c:lblAlgn val="ctr"/>
        <c:lblOffset val="100"/>
        <c:noMultiLvlLbl val="0"/>
      </c:catAx>
      <c:valAx>
        <c:axId val="241887872"/>
        <c:scaling>
          <c:orientation val="minMax"/>
          <c:max val="800"/>
          <c:min val="200"/>
        </c:scaling>
        <c:delete val="0"/>
        <c:axPos val="l"/>
        <c:numFmt formatCode="General" sourceLinked="1"/>
        <c:majorTickMark val="none"/>
        <c:minorTickMark val="none"/>
        <c:tickLblPos val="nextTo"/>
        <c:crossAx val="241886336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0.19839165157490185"/>
          <c:y val="0.87436198717100744"/>
          <c:w val="0.63713414434531257"/>
          <c:h val="0.12109632411653559"/>
        </c:manualLayout>
      </c:layout>
      <c:overlay val="0"/>
      <c:txPr>
        <a:bodyPr/>
        <a:lstStyle/>
        <a:p>
          <a:pPr>
            <a:defRPr sz="1100" b="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21515534065585E-2"/>
          <c:y val="6.8218246912684299E-2"/>
          <c:w val="0.94118306012259711"/>
          <c:h val="0.61687125471737247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РЭС'!$R$207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1920681414296646E-2"/>
                  <c:y val="-7.0575513486709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34101050367923E-2"/>
                  <c:y val="-9.7115036024285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16832174464691E-2"/>
                  <c:y val="-7.3321609987623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21998637227239E-2"/>
                  <c:y val="-7.4807689903615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71959473213188E-2"/>
                  <c:y val="8.2265260058408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047932472725351E-2"/>
                  <c:y val="-7.51670351771716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754094424938042E-2"/>
                  <c:y val="-7.67521470807619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705569432202055E-2"/>
                  <c:y val="9.0925212279730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520899067112489E-2"/>
                  <c:y val="8.51300332948574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705357502194323E-2"/>
                  <c:y val="-9.28191080420653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715285876365477E-2"/>
                  <c:y val="7.82615590592775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143661559642012E-2"/>
                  <c:y val="-9.0702873739032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437246268484735E-2"/>
                  <c:y val="-7.0633852410856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0712145310938079E-2"/>
                  <c:y val="7.7127900379475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РЭС'!$T$206:$AG$206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РЭС'!$T$207:$AG$207</c:f>
              <c:numCache>
                <c:formatCode>General</c:formatCode>
                <c:ptCount val="14"/>
                <c:pt idx="0">
                  <c:v>72</c:v>
                </c:pt>
                <c:pt idx="1">
                  <c:v>74</c:v>
                </c:pt>
                <c:pt idx="2">
                  <c:v>79</c:v>
                </c:pt>
                <c:pt idx="3">
                  <c:v>81</c:v>
                </c:pt>
                <c:pt idx="4">
                  <c:v>76</c:v>
                </c:pt>
                <c:pt idx="5">
                  <c:v>95</c:v>
                </c:pt>
                <c:pt idx="6">
                  <c:v>83</c:v>
                </c:pt>
                <c:pt idx="7">
                  <c:v>69</c:v>
                </c:pt>
                <c:pt idx="8">
                  <c:v>68</c:v>
                </c:pt>
                <c:pt idx="9">
                  <c:v>62</c:v>
                </c:pt>
                <c:pt idx="10">
                  <c:v>63</c:v>
                </c:pt>
                <c:pt idx="11">
                  <c:v>65</c:v>
                </c:pt>
                <c:pt idx="12">
                  <c:v>52</c:v>
                </c:pt>
                <c:pt idx="13">
                  <c:v>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РЭС'!$R$208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3170510137163612E-2"/>
                  <c:y val="7.0794805335511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069177118352093E-2"/>
                  <c:y val="8.6671326835488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932537863005716E-2"/>
                  <c:y val="9.7611437762785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10374404252186E-2"/>
                  <c:y val="8.0299362022193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187293318807638E-2"/>
                  <c:y val="-7.6432489714833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458553027516702E-2"/>
                  <c:y val="8.4357921118571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919189994670344E-2"/>
                  <c:y val="7.4334727911424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63480435091608E-2"/>
                  <c:y val="-8.151627384179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585181090818405E-2"/>
                  <c:y val="-9.1776503581593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064216886052611E-2"/>
                  <c:y val="8.39491396569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868933038259765E-2"/>
                  <c:y val="8.1048023517524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698039172256862E-2"/>
                  <c:y val="5.64536306276429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9466038739688767E-2"/>
                  <c:y val="5.4567729407401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510060859505295E-2"/>
                  <c:y val="-9.5916310701770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РЭС'!$T$206:$AG$206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РЭС'!$T$208:$AG$208</c:f>
              <c:numCache>
                <c:formatCode>General</c:formatCode>
                <c:ptCount val="14"/>
                <c:pt idx="0">
                  <c:v>59</c:v>
                </c:pt>
                <c:pt idx="1">
                  <c:v>48</c:v>
                </c:pt>
                <c:pt idx="2">
                  <c:v>59</c:v>
                </c:pt>
                <c:pt idx="3">
                  <c:v>77</c:v>
                </c:pt>
                <c:pt idx="4">
                  <c:v>105</c:v>
                </c:pt>
                <c:pt idx="5">
                  <c:v>52</c:v>
                </c:pt>
                <c:pt idx="6">
                  <c:v>47</c:v>
                </c:pt>
                <c:pt idx="7">
                  <c:v>72</c:v>
                </c:pt>
                <c:pt idx="8">
                  <c:v>83</c:v>
                </c:pt>
                <c:pt idx="9">
                  <c:v>49</c:v>
                </c:pt>
                <c:pt idx="10">
                  <c:v>123</c:v>
                </c:pt>
                <c:pt idx="11">
                  <c:v>26</c:v>
                </c:pt>
                <c:pt idx="12">
                  <c:v>40</c:v>
                </c:pt>
                <c:pt idx="13">
                  <c:v>93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3045504"/>
        <c:axId val="243047040"/>
      </c:lineChart>
      <c:catAx>
        <c:axId val="243045504"/>
        <c:scaling>
          <c:orientation val="minMax"/>
        </c:scaling>
        <c:delete val="0"/>
        <c:axPos val="b"/>
        <c:majorTickMark val="out"/>
        <c:minorTickMark val="none"/>
        <c:tickLblPos val="nextTo"/>
        <c:crossAx val="243047040"/>
        <c:crosses val="autoZero"/>
        <c:auto val="1"/>
        <c:lblAlgn val="ctr"/>
        <c:lblOffset val="100"/>
        <c:noMultiLvlLbl val="0"/>
      </c:catAx>
      <c:valAx>
        <c:axId val="243047040"/>
        <c:scaling>
          <c:orientation val="minMax"/>
          <c:max val="150"/>
        </c:scaling>
        <c:delete val="0"/>
        <c:axPos val="l"/>
        <c:numFmt formatCode="General" sourceLinked="1"/>
        <c:majorTickMark val="out"/>
        <c:minorTickMark val="none"/>
        <c:tickLblPos val="nextTo"/>
        <c:crossAx val="243045504"/>
        <c:crosses val="autoZero"/>
        <c:crossBetween val="between"/>
        <c:majorUnit val="3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r>
              <a:rPr lang="ru-RU" sz="1400">
                <a:solidFill>
                  <a:schemeClr val="tx2"/>
                </a:solidFill>
              </a:rPr>
              <a:t>Распределение выявленных не разрешенных для использования РЭС между операторами связи по состоянию на </a:t>
            </a:r>
            <a:r>
              <a:rPr lang="en-US" sz="1400">
                <a:solidFill>
                  <a:schemeClr val="tx2"/>
                </a:solidFill>
              </a:rPr>
              <a:t>12</a:t>
            </a:r>
            <a:r>
              <a:rPr lang="ru-RU" sz="1400">
                <a:solidFill>
                  <a:schemeClr val="tx2"/>
                </a:solidFill>
              </a:rPr>
              <a:t>.1</a:t>
            </a:r>
            <a:r>
              <a:rPr lang="en-US" sz="1400">
                <a:solidFill>
                  <a:schemeClr val="tx2"/>
                </a:solidFill>
              </a:rPr>
              <a:t>1</a:t>
            </a:r>
            <a:r>
              <a:rPr lang="ru-RU" sz="1400">
                <a:solidFill>
                  <a:schemeClr val="tx2"/>
                </a:solidFill>
              </a:rPr>
              <a:t>.2014</a:t>
            </a:r>
          </a:p>
        </c:rich>
      </c:tx>
      <c:layout>
        <c:manualLayout>
          <c:xMode val="edge"/>
          <c:yMode val="edge"/>
          <c:x val="0.10925511696291085"/>
          <c:y val="1.4507095721320595E-2"/>
        </c:manualLayout>
      </c:layout>
      <c:overlay val="0"/>
    </c:title>
    <c:autoTitleDeleted val="0"/>
    <c:view3D>
      <c:rotX val="30"/>
      <c:rotY val="4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932686709888638E-2"/>
          <c:y val="0.19047664376627052"/>
          <c:w val="0.9468415637023434"/>
          <c:h val="0.65792877510993597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3063 (19%)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2771653980187968E-2"/>
                  <c:y val="-0.241935698904825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4464 (27%)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493488562761726"/>
                  <c:y val="-0.1757669670959983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3015 (18%)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6359084001749289E-2"/>
                  <c:y val="0.140325295601207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5964 (36%)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Операторы!$B$27:$B$30</c:f>
              <c:strCache>
                <c:ptCount val="4"/>
                <c:pt idx="0">
                  <c:v>ОАО «МТС»</c:v>
                </c:pt>
                <c:pt idx="1">
                  <c:v>ОАО «МегаФон»</c:v>
                </c:pt>
                <c:pt idx="2">
                  <c:v>ОАО «ВымпелКом»</c:v>
                </c:pt>
                <c:pt idx="3">
                  <c:v>Другие операторы</c:v>
                </c:pt>
              </c:strCache>
            </c:strRef>
          </c:cat>
          <c:val>
            <c:numRef>
              <c:f>Операторы!$C$27:$C$30</c:f>
              <c:numCache>
                <c:formatCode>General</c:formatCode>
                <c:ptCount val="4"/>
                <c:pt idx="0">
                  <c:v>3063</c:v>
                </c:pt>
                <c:pt idx="1">
                  <c:v>4464</c:v>
                </c:pt>
                <c:pt idx="2">
                  <c:v>3015</c:v>
                </c:pt>
                <c:pt idx="3">
                  <c:v>5964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6313655979929441E-2"/>
          <c:y val="0.89377988280855847"/>
          <c:w val="0.94608670735950451"/>
          <c:h val="8.03986220472441E-2"/>
        </c:manualLayout>
      </c:layout>
      <c:overlay val="0"/>
      <c:txPr>
        <a:bodyPr/>
        <a:lstStyle/>
        <a:p>
          <a:pPr>
            <a:defRPr sz="1200" b="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количества выявленных не разрешенных для использования РЭС основных операторов связи</a:t>
            </a:r>
          </a:p>
        </c:rich>
      </c:tx>
      <c:layout>
        <c:manualLayout>
          <c:xMode val="edge"/>
          <c:yMode val="edge"/>
          <c:x val="0.1175503421832182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117625863477313E-2"/>
          <c:y val="0.17910077901971658"/>
          <c:w val="0.95247880385988892"/>
          <c:h val="0.59322753826770103"/>
        </c:manualLayout>
      </c:layout>
      <c:lineChart>
        <c:grouping val="standard"/>
        <c:varyColors val="0"/>
        <c:ser>
          <c:idx val="0"/>
          <c:order val="0"/>
          <c:tx>
            <c:strRef>
              <c:f>Операторы!$X$27</c:f>
              <c:strCache>
                <c:ptCount val="1"/>
                <c:pt idx="0">
                  <c:v>ОАО «МТС»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1448656776006634E-2"/>
                  <c:y val="7.56868852894070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802193842627628E-2"/>
                  <c:y val="5.2462426765494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54062756999706E-2"/>
                  <c:y val="6.1276244051715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879789902294521E-2"/>
                  <c:y val="6.6881105576203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362045507438372E-2"/>
                  <c:y val="6.56457578183725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636278442434931E-2"/>
                  <c:y val="4.813165019799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915847279549509E-2"/>
                  <c:y val="-5.69129340433649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989856634725316E-2"/>
                  <c:y val="-5.11670663717012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705629432381163E-2"/>
                  <c:y val="-5.6843532269680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685159704703486E-2"/>
                  <c:y val="-5.5573982284852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104018189532018E-2"/>
                  <c:y val="3.193108865274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519495973358497E-2"/>
                  <c:y val="6.6892713237820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605016578652997E-2"/>
                  <c:y val="3.6232361078033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7669291040854716E-2"/>
                  <c:y val="7.5702050031932117E-2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Операторы!$AB$26:$AO$26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11.09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Операторы!$AB$27:$AO$27</c:f>
              <c:numCache>
                <c:formatCode>General</c:formatCode>
                <c:ptCount val="14"/>
                <c:pt idx="0">
                  <c:v>85</c:v>
                </c:pt>
                <c:pt idx="1">
                  <c:v>68</c:v>
                </c:pt>
                <c:pt idx="2">
                  <c:v>77</c:v>
                </c:pt>
                <c:pt idx="3" formatCode="0">
                  <c:v>69</c:v>
                </c:pt>
                <c:pt idx="4" formatCode="0">
                  <c:v>65</c:v>
                </c:pt>
                <c:pt idx="5" formatCode="0">
                  <c:v>79</c:v>
                </c:pt>
                <c:pt idx="6" formatCode="0">
                  <c:v>80</c:v>
                </c:pt>
                <c:pt idx="7" formatCode="0">
                  <c:v>84</c:v>
                </c:pt>
                <c:pt idx="8" formatCode="0">
                  <c:v>93</c:v>
                </c:pt>
                <c:pt idx="9" formatCode="0">
                  <c:v>90</c:v>
                </c:pt>
                <c:pt idx="10" formatCode="0">
                  <c:v>88</c:v>
                </c:pt>
                <c:pt idx="11" formatCode="0">
                  <c:v>76</c:v>
                </c:pt>
                <c:pt idx="12" formatCode="0">
                  <c:v>76</c:v>
                </c:pt>
                <c:pt idx="13" formatCode="0">
                  <c:v>134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Операторы!$X$28</c:f>
              <c:strCache>
                <c:ptCount val="1"/>
                <c:pt idx="0">
                  <c:v>ОАО «МегаФон»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8893028271712355E-2"/>
                  <c:y val="-6.2489992641470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0952360232308E-2"/>
                  <c:y val="-5.81874780213894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503939897586573E-2"/>
                  <c:y val="-4.3759932475537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61288209391173E-2"/>
                  <c:y val="-4.9439128551177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348833670491774E-2"/>
                  <c:y val="-6.5645413165133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322217547754115E-2"/>
                  <c:y val="-5.689122088929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142301933177656E-2"/>
                  <c:y val="-4.9439128551177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3983807894332E-2"/>
                  <c:y val="-5.2514124751375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576415617895059E-2"/>
                  <c:y val="-6.1268317027214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36648525752351E-2"/>
                  <c:y val="-5.3816224689096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628259499987943E-2"/>
                  <c:y val="-5.3812088850226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/>
              <c:txPr>
                <a:bodyPr/>
                <a:lstStyle/>
                <a:p>
                  <a:pPr>
                    <a:defRPr sz="1050" b="1"/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Операторы!$AB$26:$AO$26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11.09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Операторы!$AB$28:$AO$28</c:f>
              <c:numCache>
                <c:formatCode>General</c:formatCode>
                <c:ptCount val="14"/>
                <c:pt idx="0">
                  <c:v>100</c:v>
                </c:pt>
                <c:pt idx="1">
                  <c:v>128</c:v>
                </c:pt>
                <c:pt idx="2">
                  <c:v>136</c:v>
                </c:pt>
                <c:pt idx="3" formatCode="0">
                  <c:v>136</c:v>
                </c:pt>
                <c:pt idx="4" formatCode="0">
                  <c:v>145</c:v>
                </c:pt>
                <c:pt idx="5" formatCode="0">
                  <c:v>158</c:v>
                </c:pt>
                <c:pt idx="6" formatCode="0">
                  <c:v>151</c:v>
                </c:pt>
                <c:pt idx="7" formatCode="0">
                  <c:v>154</c:v>
                </c:pt>
                <c:pt idx="8" formatCode="0">
                  <c:v>138</c:v>
                </c:pt>
                <c:pt idx="9" formatCode="0">
                  <c:v>149</c:v>
                </c:pt>
                <c:pt idx="10" formatCode="0">
                  <c:v>102</c:v>
                </c:pt>
                <c:pt idx="11" formatCode="0">
                  <c:v>113</c:v>
                </c:pt>
                <c:pt idx="12" formatCode="0">
                  <c:v>92</c:v>
                </c:pt>
                <c:pt idx="13" formatCode="0">
                  <c:v>136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Операторы!$X$29</c:f>
              <c:strCache>
                <c:ptCount val="1"/>
                <c:pt idx="0">
                  <c:v>ОАО «ВымпелКом»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3.630477586428358E-2"/>
                  <c:y val="3.032948505014876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315984735294822E-2"/>
                  <c:y val="-3.4965071117472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703056734367027E-2"/>
                  <c:y val="-4.3767787390675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0550873373878E-2"/>
                  <c:y val="-4.3692859058858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810327055912893E-2"/>
                  <c:y val="-4.3730933932081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386950447934688E-2"/>
                  <c:y val="-6.56249881603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006483551740801E-2"/>
                  <c:y val="5.69132786966041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493441241982272E-2"/>
                  <c:y val="5.24807027369031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0270063940494167E-2"/>
                  <c:y val="5.6852142890847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182927777319788E-2"/>
                  <c:y val="5.24751919393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18673089612329E-2"/>
                  <c:y val="5.2542010359610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948435189782796E-2"/>
                  <c:y val="-4.9433614099350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017385482738135E-2"/>
                  <c:y val="6.0057894851121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9105903757624151E-2"/>
                  <c:y val="5.9987930243562998E-2"/>
                </c:manualLayout>
              </c:layout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1050" b="1">
                      <a:solidFill>
                        <a:srgbClr val="D2A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Операторы!$AB$26:$AO$26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11.09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Операторы!$AB$29:$AO$29</c:f>
              <c:numCache>
                <c:formatCode>General</c:formatCode>
                <c:ptCount val="14"/>
                <c:pt idx="0">
                  <c:v>91</c:v>
                </c:pt>
                <c:pt idx="1">
                  <c:v>97</c:v>
                </c:pt>
                <c:pt idx="2">
                  <c:v>81</c:v>
                </c:pt>
                <c:pt idx="3" formatCode="0">
                  <c:v>85</c:v>
                </c:pt>
                <c:pt idx="4" formatCode="0">
                  <c:v>97</c:v>
                </c:pt>
                <c:pt idx="5" formatCode="0">
                  <c:v>91</c:v>
                </c:pt>
                <c:pt idx="6" formatCode="0">
                  <c:v>78</c:v>
                </c:pt>
                <c:pt idx="7" formatCode="0">
                  <c:v>62</c:v>
                </c:pt>
                <c:pt idx="8" formatCode="0">
                  <c:v>75</c:v>
                </c:pt>
                <c:pt idx="9" formatCode="0">
                  <c:v>64</c:v>
                </c:pt>
                <c:pt idx="10" formatCode="0">
                  <c:v>65</c:v>
                </c:pt>
                <c:pt idx="11" formatCode="0">
                  <c:v>78</c:v>
                </c:pt>
                <c:pt idx="12" formatCode="0">
                  <c:v>60</c:v>
                </c:pt>
                <c:pt idx="13" formatCode="0">
                  <c:v>75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4125952"/>
        <c:axId val="104127488"/>
      </c:lineChart>
      <c:catAx>
        <c:axId val="104125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4127488"/>
        <c:crosses val="autoZero"/>
        <c:auto val="1"/>
        <c:lblAlgn val="ctr"/>
        <c:lblOffset val="100"/>
        <c:noMultiLvlLbl val="0"/>
      </c:catAx>
      <c:valAx>
        <c:axId val="104127488"/>
        <c:scaling>
          <c:orientation val="minMax"/>
          <c:min val="20"/>
        </c:scaling>
        <c:delete val="0"/>
        <c:axPos val="l"/>
        <c:numFmt formatCode="General" sourceLinked="1"/>
        <c:majorTickMark val="out"/>
        <c:minorTickMark val="none"/>
        <c:tickLblPos val="nextTo"/>
        <c:crossAx val="104125952"/>
        <c:crosses val="autoZero"/>
        <c:crossBetween val="between"/>
        <c:majorUnit val="40"/>
      </c:valAx>
    </c:plotArea>
    <c:legend>
      <c:legendPos val="b"/>
      <c:layout>
        <c:manualLayout>
          <c:xMode val="edge"/>
          <c:yMode val="edge"/>
          <c:x val="4.274384564569543E-2"/>
          <c:y val="0.8763223617709166"/>
          <c:w val="0.91161235417167596"/>
          <c:h val="9.5678897804964885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1136962016107E-2"/>
          <c:y val="0.13739159680629789"/>
          <c:w val="0.92173468733606767"/>
          <c:h val="0.5002688699724352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РЭС'!$T$9:$AG$9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РЭС'!$T$10:$AG$10</c:f>
              <c:numCache>
                <c:formatCode>General</c:formatCode>
                <c:ptCount val="14"/>
                <c:pt idx="0">
                  <c:v>1915</c:v>
                </c:pt>
                <c:pt idx="1">
                  <c:v>1987</c:v>
                </c:pt>
                <c:pt idx="2">
                  <c:v>1921</c:v>
                </c:pt>
                <c:pt idx="3">
                  <c:v>1802</c:v>
                </c:pt>
                <c:pt idx="4">
                  <c:v>1819</c:v>
                </c:pt>
                <c:pt idx="5">
                  <c:v>1826</c:v>
                </c:pt>
                <c:pt idx="6">
                  <c:v>1604</c:v>
                </c:pt>
                <c:pt idx="7">
                  <c:v>1664</c:v>
                </c:pt>
                <c:pt idx="8">
                  <c:v>1698</c:v>
                </c:pt>
                <c:pt idx="9">
                  <c:v>1757</c:v>
                </c:pt>
                <c:pt idx="10">
                  <c:v>1784</c:v>
                </c:pt>
                <c:pt idx="11">
                  <c:v>1769</c:v>
                </c:pt>
                <c:pt idx="12">
                  <c:v>1091</c:v>
                </c:pt>
                <c:pt idx="13">
                  <c:v>1870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1993216"/>
        <c:axId val="241994752"/>
      </c:lineChart>
      <c:catAx>
        <c:axId val="241993216"/>
        <c:scaling>
          <c:orientation val="minMax"/>
        </c:scaling>
        <c:delete val="0"/>
        <c:axPos val="b"/>
        <c:majorTickMark val="out"/>
        <c:minorTickMark val="none"/>
        <c:tickLblPos val="nextTo"/>
        <c:crossAx val="241994752"/>
        <c:crosses val="autoZero"/>
        <c:auto val="1"/>
        <c:lblAlgn val="ctr"/>
        <c:lblOffset val="100"/>
        <c:noMultiLvlLbl val="0"/>
      </c:catAx>
      <c:valAx>
        <c:axId val="241994752"/>
        <c:scaling>
          <c:orientation val="minMax"/>
          <c:max val="24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crossAx val="241993216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8964196614943403"/>
          <c:y val="0.83640620913799835"/>
          <c:w val="0.23763424590333729"/>
          <c:h val="0.1566894913082426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749065894544265E-2"/>
          <c:y val="9.1409428667073814E-2"/>
          <c:w val="0.91377268877246931"/>
          <c:h val="0.54248071539900433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1098802172772529E-2"/>
                  <c:y val="8.11099099272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776376965570752E-2"/>
                  <c:y val="-7.6171324287258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709458928081027E-2"/>
                  <c:y val="-9.7283297957734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792796392037289E-2"/>
                  <c:y val="-9.84735498903936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811604444222109E-2"/>
                  <c:y val="-7.6062737795418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797390713161494E-2"/>
                  <c:y val="-9.412829044066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79286129910056E-2"/>
                  <c:y val="8.3828771700800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317368294467893E-2"/>
                  <c:y val="8.8282617642365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561706526891728E-2"/>
                  <c:y val="-9.293863843337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589770241139537E-2"/>
                  <c:y val="-9.8474149815762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251331825398291E-2"/>
                  <c:y val="0.1023304700895208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770260247560242E-2"/>
                  <c:y val="8.3818572969522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024737146426678E-2"/>
                  <c:y val="9.1556410382548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326949927806631E-2"/>
                  <c:y val="-0.114158598670325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РЭС'!$T$15:$AG$15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РЭС'!$T$16:$AG$16</c:f>
              <c:numCache>
                <c:formatCode>General</c:formatCode>
                <c:ptCount val="14"/>
                <c:pt idx="0">
                  <c:v>70</c:v>
                </c:pt>
                <c:pt idx="1">
                  <c:v>96</c:v>
                </c:pt>
                <c:pt idx="2">
                  <c:v>75</c:v>
                </c:pt>
                <c:pt idx="3">
                  <c:v>100</c:v>
                </c:pt>
                <c:pt idx="4">
                  <c:v>80</c:v>
                </c:pt>
                <c:pt idx="5">
                  <c:v>106</c:v>
                </c:pt>
                <c:pt idx="6">
                  <c:v>96</c:v>
                </c:pt>
                <c:pt idx="7">
                  <c:v>101</c:v>
                </c:pt>
                <c:pt idx="8">
                  <c:v>102</c:v>
                </c:pt>
                <c:pt idx="9">
                  <c:v>113</c:v>
                </c:pt>
                <c:pt idx="10">
                  <c:v>95</c:v>
                </c:pt>
                <c:pt idx="11">
                  <c:v>95</c:v>
                </c:pt>
                <c:pt idx="12">
                  <c:v>83</c:v>
                </c:pt>
                <c:pt idx="13">
                  <c:v>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179286129910056E-2"/>
                  <c:y val="-9.1447223965338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246687936799064E-2"/>
                  <c:y val="9.1410028592443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246687936799064E-2"/>
                  <c:y val="9.902908078235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79286129910056E-2"/>
                  <c:y val="8.3790976402535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783672656852153E-2"/>
                  <c:y val="-9.1447223965338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69132593224916E-2"/>
                  <c:y val="-8.3828171775431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9968366106058143E-2"/>
                  <c:y val="9.1410028592443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783672656852153E-2"/>
                  <c:y val="-9.1447223965338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783672656852049E-2"/>
                  <c:y val="-0.1143049804604307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783672656852153E-2"/>
                  <c:y val="-8.3828171775431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47851421665016E-2"/>
                  <c:y val="9.1410028592443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РЭС'!$T$15:$AG$15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РЭС'!$T$17:$AG$17</c:f>
              <c:numCache>
                <c:formatCode>General</c:formatCode>
                <c:ptCount val="14"/>
                <c:pt idx="0">
                  <c:v>78</c:v>
                </c:pt>
                <c:pt idx="1">
                  <c:v>78</c:v>
                </c:pt>
                <c:pt idx="2">
                  <c:v>60</c:v>
                </c:pt>
                <c:pt idx="3">
                  <c:v>80</c:v>
                </c:pt>
                <c:pt idx="4">
                  <c:v>56</c:v>
                </c:pt>
                <c:pt idx="5">
                  <c:v>83</c:v>
                </c:pt>
                <c:pt idx="6">
                  <c:v>103</c:v>
                </c:pt>
                <c:pt idx="7">
                  <c:v>143</c:v>
                </c:pt>
                <c:pt idx="8">
                  <c:v>87</c:v>
                </c:pt>
                <c:pt idx="9">
                  <c:v>88</c:v>
                </c:pt>
                <c:pt idx="10">
                  <c:v>113</c:v>
                </c:pt>
                <c:pt idx="11">
                  <c:v>107</c:v>
                </c:pt>
                <c:pt idx="12">
                  <c:v>117</c:v>
                </c:pt>
                <c:pt idx="13">
                  <c:v>70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365184"/>
        <c:axId val="242366720"/>
      </c:lineChart>
      <c:catAx>
        <c:axId val="242365184"/>
        <c:scaling>
          <c:orientation val="minMax"/>
        </c:scaling>
        <c:delete val="0"/>
        <c:axPos val="b"/>
        <c:majorTickMark val="out"/>
        <c:minorTickMark val="none"/>
        <c:tickLblPos val="nextTo"/>
        <c:crossAx val="242366720"/>
        <c:crosses val="autoZero"/>
        <c:auto val="1"/>
        <c:lblAlgn val="ctr"/>
        <c:lblOffset val="100"/>
        <c:noMultiLvlLbl val="0"/>
      </c:catAx>
      <c:valAx>
        <c:axId val="242366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2365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867520173586263"/>
          <c:y val="0.84857103776290232"/>
          <c:w val="0.44264959652827474"/>
          <c:h val="0.1361908578572825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09412962736663E-2"/>
          <c:y val="4.7552111167217748E-2"/>
          <c:w val="0.91667319656044555"/>
          <c:h val="0.587427668969765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РЭС'!$R$32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dLbl>
              <c:idx val="7"/>
              <c:layout>
                <c:manualLayout>
                  <c:x val="-3.2534741106554611E-2"/>
                  <c:y val="-7.4867919363255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РЭС'!$T$31:$AG$31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РЭС'!$T$32:$AG$32</c:f>
              <c:numCache>
                <c:formatCode>General</c:formatCode>
                <c:ptCount val="14"/>
                <c:pt idx="0">
                  <c:v>1519</c:v>
                </c:pt>
                <c:pt idx="1">
                  <c:v>1561</c:v>
                </c:pt>
                <c:pt idx="2">
                  <c:v>1469</c:v>
                </c:pt>
                <c:pt idx="3">
                  <c:v>1493</c:v>
                </c:pt>
                <c:pt idx="4">
                  <c:v>1444</c:v>
                </c:pt>
                <c:pt idx="5">
                  <c:v>1453</c:v>
                </c:pt>
                <c:pt idx="6">
                  <c:v>1502</c:v>
                </c:pt>
                <c:pt idx="7">
                  <c:v>1516</c:v>
                </c:pt>
                <c:pt idx="8">
                  <c:v>1388</c:v>
                </c:pt>
                <c:pt idx="9">
                  <c:v>1390</c:v>
                </c:pt>
                <c:pt idx="10">
                  <c:v>1394</c:v>
                </c:pt>
                <c:pt idx="11">
                  <c:v>1407</c:v>
                </c:pt>
                <c:pt idx="12">
                  <c:v>1109</c:v>
                </c:pt>
                <c:pt idx="13">
                  <c:v>1345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062464"/>
        <c:axId val="242064000"/>
      </c:lineChart>
      <c:catAx>
        <c:axId val="242062464"/>
        <c:scaling>
          <c:orientation val="minMax"/>
        </c:scaling>
        <c:delete val="0"/>
        <c:axPos val="b"/>
        <c:majorTickMark val="out"/>
        <c:minorTickMark val="none"/>
        <c:tickLblPos val="nextTo"/>
        <c:crossAx val="242064000"/>
        <c:crosses val="autoZero"/>
        <c:auto val="1"/>
        <c:lblAlgn val="ctr"/>
        <c:lblOffset val="100"/>
        <c:noMultiLvlLbl val="0"/>
      </c:catAx>
      <c:valAx>
        <c:axId val="242064000"/>
        <c:scaling>
          <c:orientation val="minMax"/>
          <c:max val="20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crossAx val="242062464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7110658596654816"/>
          <c:y val="0.84935082305978593"/>
          <c:w val="0.2406534735456109"/>
          <c:h val="0.1503558953586042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06843913607877E-2"/>
          <c:y val="4.130300971261841E-2"/>
          <c:w val="0.93888018064745382"/>
          <c:h val="0.6329131193626177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РЭС'!$R$38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0814522588283334E-2"/>
                  <c:y val="-8.2887443562995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338413203668708E-2"/>
                  <c:y val="-7.6253940927353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511571912200781E-2"/>
                  <c:y val="7.8094607327983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094905069321045E-2"/>
                  <c:y val="7.9604643242915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111030444684251E-2"/>
                  <c:y val="-7.54986618083659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354656054410835E-2"/>
                  <c:y val="8.6238668201599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306459900601733E-2"/>
                  <c:y val="8.3705401447043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77130504103297E-2"/>
                  <c:y val="7.9618745965054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798397212920132E-2"/>
                  <c:y val="7.9605165565957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111030444684251E-2"/>
                  <c:y val="8.6238668201599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872202999334385E-2"/>
                  <c:y val="8.6252248600696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39315673024669E-2"/>
                  <c:y val="7.0438396175759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938106686910023E-2"/>
                  <c:y val="7.7826655607346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05982950563306E-2"/>
                  <c:y val="-8.03541768084390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РЭС'!$T$37:$AG$37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РЭС'!$T$38:$AG$38</c:f>
              <c:numCache>
                <c:formatCode>General</c:formatCode>
                <c:ptCount val="14"/>
                <c:pt idx="0">
                  <c:v>69</c:v>
                </c:pt>
                <c:pt idx="1">
                  <c:v>69</c:v>
                </c:pt>
                <c:pt idx="2">
                  <c:v>61</c:v>
                </c:pt>
                <c:pt idx="3">
                  <c:v>59</c:v>
                </c:pt>
                <c:pt idx="4">
                  <c:v>67</c:v>
                </c:pt>
                <c:pt idx="5">
                  <c:v>72</c:v>
                </c:pt>
                <c:pt idx="6">
                  <c:v>74</c:v>
                </c:pt>
                <c:pt idx="7">
                  <c:v>71</c:v>
                </c:pt>
                <c:pt idx="8">
                  <c:v>68</c:v>
                </c:pt>
                <c:pt idx="9">
                  <c:v>74</c:v>
                </c:pt>
                <c:pt idx="10">
                  <c:v>76</c:v>
                </c:pt>
                <c:pt idx="11">
                  <c:v>71</c:v>
                </c:pt>
                <c:pt idx="12">
                  <c:v>43</c:v>
                </c:pt>
                <c:pt idx="13">
                  <c:v>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РЭС'!$R$39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385607762397118E-2"/>
                  <c:y val="7.29523369777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885193191784901E-2"/>
                  <c:y val="7.958583961339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511571912200781E-2"/>
                  <c:y val="-9.49745210820026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111030444684251E-2"/>
                  <c:y val="-9.7239836115922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409083807170276E-2"/>
                  <c:y val="-8.6251726277654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111030444684251E-2"/>
                  <c:y val="-7.9604643242915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078779693957843E-2"/>
                  <c:y val="-6.8172558818797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77130504103297E-2"/>
                  <c:y val="-6.6351218370728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49521158607973E-2"/>
                  <c:y val="-7.8849364123928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511336961442936E-2"/>
                  <c:y val="-7.1461104692341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364140311652781E-2"/>
                  <c:y val="-7.29847210063702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003391749140148E-2"/>
                  <c:y val="-9.486901182748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554889078572469E-2"/>
                  <c:y val="-7.0438396175759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535703939489843E-2"/>
                  <c:y val="7.8844140893506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РЭС'!$T$37:$AG$37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РЭС'!$T$39:$AG$39</c:f>
              <c:numCache>
                <c:formatCode>General</c:formatCode>
                <c:ptCount val="14"/>
                <c:pt idx="0">
                  <c:v>67</c:v>
                </c:pt>
                <c:pt idx="1">
                  <c:v>39</c:v>
                </c:pt>
                <c:pt idx="2">
                  <c:v>71</c:v>
                </c:pt>
                <c:pt idx="3">
                  <c:v>85</c:v>
                </c:pt>
                <c:pt idx="4">
                  <c:v>28</c:v>
                </c:pt>
                <c:pt idx="5">
                  <c:v>100</c:v>
                </c:pt>
                <c:pt idx="6">
                  <c:v>79</c:v>
                </c:pt>
                <c:pt idx="7">
                  <c:v>74</c:v>
                </c:pt>
                <c:pt idx="8">
                  <c:v>77</c:v>
                </c:pt>
                <c:pt idx="9">
                  <c:v>78</c:v>
                </c:pt>
                <c:pt idx="10">
                  <c:v>81</c:v>
                </c:pt>
                <c:pt idx="11">
                  <c:v>79</c:v>
                </c:pt>
                <c:pt idx="12">
                  <c:v>47</c:v>
                </c:pt>
                <c:pt idx="13">
                  <c:v>54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102272"/>
        <c:axId val="242103808"/>
      </c:lineChart>
      <c:catAx>
        <c:axId val="242102272"/>
        <c:scaling>
          <c:orientation val="minMax"/>
        </c:scaling>
        <c:delete val="0"/>
        <c:axPos val="b"/>
        <c:majorTickMark val="out"/>
        <c:minorTickMark val="none"/>
        <c:tickLblPos val="nextTo"/>
        <c:crossAx val="242103808"/>
        <c:crosses val="autoZero"/>
        <c:auto val="1"/>
        <c:lblAlgn val="ctr"/>
        <c:lblOffset val="100"/>
        <c:noMultiLvlLbl val="0"/>
      </c:catAx>
      <c:valAx>
        <c:axId val="242103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21022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632960709633998E-2"/>
          <c:y val="4.7658884326091187E-2"/>
          <c:w val="0.9383572563199255"/>
          <c:h val="0.5840803758749737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РЭС'!$R$56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РЭС'!$T$55:$AG$55</c:f>
              <c:strCache>
                <c:ptCount val="14"/>
                <c:pt idx="0">
                  <c:v>13.08</c:v>
                </c:pt>
                <c:pt idx="1">
                  <c:v>20.08</c:v>
                </c:pt>
                <c:pt idx="2">
                  <c:v>27.08</c:v>
                </c:pt>
                <c:pt idx="3">
                  <c:v>03.09</c:v>
                </c:pt>
                <c:pt idx="4">
                  <c:v>10.09</c:v>
                </c:pt>
                <c:pt idx="5">
                  <c:v>17.09</c:v>
                </c:pt>
                <c:pt idx="6">
                  <c:v>24.09</c:v>
                </c:pt>
                <c:pt idx="7">
                  <c:v>01.10</c:v>
                </c:pt>
                <c:pt idx="8">
                  <c:v>08.10</c:v>
                </c:pt>
                <c:pt idx="9">
                  <c:v>15.10</c:v>
                </c:pt>
                <c:pt idx="10">
                  <c:v>22.10</c:v>
                </c:pt>
                <c:pt idx="11">
                  <c:v>29.10</c:v>
                </c:pt>
                <c:pt idx="12">
                  <c:v>05.11</c:v>
                </c:pt>
                <c:pt idx="13">
                  <c:v>12.11</c:v>
                </c:pt>
              </c:strCache>
            </c:strRef>
          </c:cat>
          <c:val>
            <c:numRef>
              <c:f>'Проконтролировано РЭС'!$T$56:$AG$56</c:f>
              <c:numCache>
                <c:formatCode>General</c:formatCode>
                <c:ptCount val="14"/>
                <c:pt idx="0">
                  <c:v>812</c:v>
                </c:pt>
                <c:pt idx="1">
                  <c:v>825</c:v>
                </c:pt>
                <c:pt idx="2">
                  <c:v>814</c:v>
                </c:pt>
                <c:pt idx="3">
                  <c:v>821</c:v>
                </c:pt>
                <c:pt idx="4">
                  <c:v>806</c:v>
                </c:pt>
                <c:pt idx="5">
                  <c:v>825</c:v>
                </c:pt>
                <c:pt idx="6">
                  <c:v>806</c:v>
                </c:pt>
                <c:pt idx="7">
                  <c:v>817</c:v>
                </c:pt>
                <c:pt idx="8">
                  <c:v>820</c:v>
                </c:pt>
                <c:pt idx="9">
                  <c:v>818</c:v>
                </c:pt>
                <c:pt idx="10">
                  <c:v>824</c:v>
                </c:pt>
                <c:pt idx="11">
                  <c:v>829</c:v>
                </c:pt>
                <c:pt idx="12">
                  <c:v>581</c:v>
                </c:pt>
                <c:pt idx="13">
                  <c:v>741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2221440"/>
        <c:axId val="242222976"/>
      </c:lineChart>
      <c:catAx>
        <c:axId val="242221440"/>
        <c:scaling>
          <c:orientation val="minMax"/>
        </c:scaling>
        <c:delete val="0"/>
        <c:axPos val="b"/>
        <c:majorTickMark val="out"/>
        <c:minorTickMark val="none"/>
        <c:tickLblPos val="nextTo"/>
        <c:crossAx val="242222976"/>
        <c:crosses val="autoZero"/>
        <c:auto val="1"/>
        <c:lblAlgn val="ctr"/>
        <c:lblOffset val="100"/>
        <c:noMultiLvlLbl val="0"/>
      </c:catAx>
      <c:valAx>
        <c:axId val="242222976"/>
        <c:scaling>
          <c:orientation val="minMax"/>
          <c:max val="900"/>
          <c:min val="500"/>
        </c:scaling>
        <c:delete val="0"/>
        <c:axPos val="l"/>
        <c:numFmt formatCode="General" sourceLinked="1"/>
        <c:majorTickMark val="out"/>
        <c:minorTickMark val="none"/>
        <c:tickLblPos val="nextTo"/>
        <c:crossAx val="242221440"/>
        <c:crosses val="autoZero"/>
        <c:crossBetween val="between"/>
        <c:majorUnit val="100"/>
      </c:valAx>
    </c:plotArea>
    <c:legend>
      <c:legendPos val="t"/>
      <c:layout>
        <c:manualLayout>
          <c:xMode val="edge"/>
          <c:yMode val="edge"/>
          <c:x val="0.38487246241923434"/>
          <c:y val="0.84673430370113645"/>
          <c:w val="0.25111246902606804"/>
          <c:h val="0.1471919378544952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8" y="1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fld id="{03170175-C3ED-4C72-B085-79CCCD670CC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3" y="9430092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8" y="9430092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76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8" y="1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fld id="{2D9FB51A-E05F-4494-ADA5-A77EAE266FC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26" tIns="45714" rIns="91426" bIns="45714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8" y="9430092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04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11CB-7E42-4FC4-AA15-B4E2021B22DE}" type="datetime2">
              <a:rPr lang="en-US" smtClean="0"/>
              <a:t>Thursday, November 13, 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2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B5AB8CEE-58BB-4DB8-ADC6-C5BAD271CCC9}" type="datetime2">
              <a:rPr lang="en-US" smtClean="0"/>
              <a:t>Thursday, November 13,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3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6FED3D6E-7AEB-401B-B172-5AB20BE3AC0A}" type="datetime2">
              <a:rPr lang="en-US" smtClean="0"/>
              <a:t>Thursday, November 13,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FE86-22FB-4AC9-97FF-F63300BB2E1A}" type="datetime2">
              <a:rPr lang="en-US" smtClean="0"/>
              <a:t>Thursday, November 13, 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EEAB79B1-0A86-497F-8FB2-3D0743B14BA6}" type="datetime2">
              <a:rPr lang="en-US" smtClean="0"/>
              <a:t>Thursday, November 13,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2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87E529EE-2D37-4B60-974A-2963D38E9500}" type="datetime2">
              <a:rPr lang="en-US" smtClean="0"/>
              <a:t>Thursday, November 13,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9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5DD4FBF0-B05F-4233-B61F-BC3C7CF6011E}" type="datetime2">
              <a:rPr lang="en-US" smtClean="0"/>
              <a:t>Thursday, November 13,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7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F47-6FAE-4ED5-BA80-1EE8A42E8FA5}" type="datetime2">
              <a:rPr lang="en-US" smtClean="0"/>
              <a:t>Thursday, November 13, 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B3C04-56A8-443D-ABEC-CAC7C840AAF9}" type="datetime2">
              <a:rPr lang="en-US" smtClean="0"/>
              <a:t>Thursday, November 13, 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0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C29F7AE-4822-4369-9089-73E5C099C16D}" type="datetime2">
              <a:rPr lang="en-US" smtClean="0"/>
              <a:t>Thursday, November 13,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95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DEC10E37-4DC0-4F22-A4C9-DB561176BE09}" type="datetime2">
              <a:rPr lang="en-US" smtClean="0"/>
              <a:t>Thursday, November 13,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9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3E8E4388-69D1-463F-9821-83DF05A12439}" type="datetime2">
              <a:rPr lang="en-US" smtClean="0"/>
              <a:t>Thursday, November 13,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0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9898" y="444916"/>
            <a:ext cx="8112581" cy="82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800" b="1" dirty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Динамика </a:t>
            </a:r>
            <a:endParaRPr lang="ru-RU" sz="1800" b="1" dirty="0" smtClean="0">
              <a:solidFill>
                <a:srgbClr val="2C4B78"/>
              </a:solidFill>
              <a:latin typeface="Swis721 Win95BT" pitchFamily="34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результатов </a:t>
            </a:r>
            <a:r>
              <a:rPr lang="ru-RU" sz="1800" b="1" dirty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радиоконтроля и принятых мер </a:t>
            </a: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ТО </a:t>
            </a:r>
            <a:r>
              <a:rPr lang="ru-RU" sz="1800" b="1" dirty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Роскомнадзора </a:t>
            </a: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/>
            </a:r>
            <a:b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</a:b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по состоянию на </a:t>
            </a:r>
            <a:r>
              <a:rPr lang="en-US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12</a:t>
            </a: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.</a:t>
            </a:r>
            <a:r>
              <a:rPr lang="en-US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11</a:t>
            </a: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.2014</a:t>
            </a:r>
            <a:r>
              <a:rPr lang="en-US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 </a:t>
            </a:r>
            <a:endParaRPr lang="ru-RU" sz="1800" b="1" dirty="0">
              <a:solidFill>
                <a:srgbClr val="2C4B78"/>
              </a:solidFill>
              <a:latin typeface="Swis721 Win95BT" pitchFamily="34" charset="0"/>
              <a:ea typeface="+mj-ea"/>
              <a:cs typeface="+mj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614990"/>
              </p:ext>
            </p:extLst>
          </p:nvPr>
        </p:nvGraphicFramePr>
        <p:xfrm>
          <a:off x="239666" y="1412776"/>
          <a:ext cx="8508801" cy="12961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3552"/>
                <a:gridCol w="629531"/>
                <a:gridCol w="629531"/>
                <a:gridCol w="699477"/>
                <a:gridCol w="699477"/>
                <a:gridCol w="699477"/>
                <a:gridCol w="703497"/>
                <a:gridCol w="576064"/>
                <a:gridCol w="648072"/>
                <a:gridCol w="1080123"/>
              </a:tblGrid>
              <a:tr h="380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ЦФО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СЗФО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ЮФО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СКФО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УрФО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ДФО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</a:tr>
              <a:tr h="290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b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41518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26654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20689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13891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47742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30091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40743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19709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241037</a:t>
                      </a:r>
                      <a:endParaRPr lang="ru-RU" sz="1100" b="1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335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3463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1762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5031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2718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</a:t>
                      </a:r>
                      <a:r>
                        <a:rPr lang="en-US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3435</a:t>
                      </a:r>
                      <a:endParaRPr lang="ru-RU" sz="1100" b="1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290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1674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4902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2985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2762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2243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21423 </a:t>
                      </a:r>
                      <a:r>
                        <a:rPr lang="ru-RU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(9</a:t>
                      </a:r>
                      <a:r>
                        <a:rPr lang="en-US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,</a:t>
                      </a:r>
                      <a:r>
                        <a:rPr lang="en-US" sz="1100" b="1" i="0" u="none" strike="noStrike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</a:t>
                      </a:r>
                      <a:r>
                        <a:rPr lang="ru-RU" sz="1100" b="1" i="0" u="none" strike="noStrike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%)</a:t>
                      </a:r>
                      <a:endParaRPr lang="ru-RU" sz="1100" b="1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79512" y="2924944"/>
            <a:ext cx="8892646" cy="3637489"/>
            <a:chOff x="0" y="0"/>
            <a:chExt cx="8689118" cy="4206229"/>
          </a:xfrm>
        </p:grpSpPr>
        <p:graphicFrame>
          <p:nvGraphicFramePr>
            <p:cNvPr id="9" name="Диаграмма 8"/>
            <p:cNvGraphicFramePr/>
            <p:nvPr/>
          </p:nvGraphicFramePr>
          <p:xfrm>
            <a:off x="59468" y="0"/>
            <a:ext cx="8629650" cy="18883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0" name="Диаграмма 9"/>
            <p:cNvGraphicFramePr>
              <a:graphicFrameLocks/>
            </p:cNvGraphicFramePr>
            <p:nvPr/>
          </p:nvGraphicFramePr>
          <p:xfrm>
            <a:off x="0" y="2016280"/>
            <a:ext cx="8652814" cy="21899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981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96360"/>
              </p:ext>
            </p:extLst>
          </p:nvPr>
        </p:nvGraphicFramePr>
        <p:xfrm>
          <a:off x="68356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80"/>
                <a:gridCol w="746604"/>
              </a:tblGrid>
              <a:tr h="47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19709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52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2718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78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2243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ДФО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11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499900"/>
              </p:ext>
            </p:extLst>
          </p:nvPr>
        </p:nvGraphicFramePr>
        <p:xfrm>
          <a:off x="4283968" y="1128260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668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404464" y="2996952"/>
            <a:ext cx="8640234" cy="3614209"/>
            <a:chOff x="0" y="0"/>
            <a:chExt cx="8552677" cy="4154685"/>
          </a:xfrm>
        </p:grpSpPr>
        <p:graphicFrame>
          <p:nvGraphicFramePr>
            <p:cNvPr id="18" name="Диаграмма 17"/>
            <p:cNvGraphicFramePr/>
            <p:nvPr/>
          </p:nvGraphicFramePr>
          <p:xfrm>
            <a:off x="0" y="0"/>
            <a:ext cx="8434919" cy="19853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9" name="Диаграмма 18"/>
            <p:cNvGraphicFramePr>
              <a:graphicFrameLocks/>
            </p:cNvGraphicFramePr>
            <p:nvPr/>
          </p:nvGraphicFramePr>
          <p:xfrm>
            <a:off x="61341" y="2009038"/>
            <a:ext cx="8491336" cy="21456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33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771962" y="341799"/>
            <a:ext cx="8372038" cy="71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800" b="1" dirty="0" smtClean="0">
                <a:solidFill>
                  <a:schemeClr val="tx2"/>
                </a:solidFill>
                <a:latin typeface="Swis721 Win95BT" pitchFamily="34" charset="0"/>
              </a:rPr>
              <a:t>Динамика</a:t>
            </a:r>
          </a:p>
          <a:p>
            <a:pPr algn="ctr">
              <a:spcBef>
                <a:spcPct val="0"/>
              </a:spcBef>
            </a:pPr>
            <a:r>
              <a:rPr lang="ru-RU" sz="1800" b="1" dirty="0" smtClean="0">
                <a:solidFill>
                  <a:schemeClr val="tx2"/>
                </a:solidFill>
                <a:latin typeface="Swis721 Win95BT" pitchFamily="34" charset="0"/>
              </a:rPr>
              <a:t>показателей </a:t>
            </a:r>
            <a:r>
              <a:rPr lang="ru-RU" sz="1800" b="1" dirty="0">
                <a:solidFill>
                  <a:schemeClr val="tx2"/>
                </a:solidFill>
                <a:latin typeface="Swis721 Win95BT" pitchFamily="34" charset="0"/>
              </a:rPr>
              <a:t>выявленных нарушений по результатам радиоконтроля</a:t>
            </a:r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60432" y="6384630"/>
            <a:ext cx="49714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1400" b="1">
                <a:solidFill>
                  <a:srgbClr val="2C4B78"/>
                </a:solidFill>
                <a:latin typeface="Swis721 Win95BT" pitchFamily="34" charset="0"/>
              </a:rPr>
              <a:pPr eaLnBrk="1" hangingPunct="1"/>
              <a:t>2</a:t>
            </a:fld>
            <a:endParaRPr lang="ru-RU" sz="1400" b="1" dirty="0">
              <a:solidFill>
                <a:srgbClr val="2C4B78"/>
              </a:solidFill>
              <a:latin typeface="Swis721 Win95BT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375328"/>
              </p:ext>
            </p:extLst>
          </p:nvPr>
        </p:nvGraphicFramePr>
        <p:xfrm>
          <a:off x="495892" y="1052737"/>
          <a:ext cx="8398837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680552"/>
              </p:ext>
            </p:extLst>
          </p:nvPr>
        </p:nvGraphicFramePr>
        <p:xfrm>
          <a:off x="152015" y="3717032"/>
          <a:ext cx="8991985" cy="2901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652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277644"/>
              </p:ext>
            </p:extLst>
          </p:nvPr>
        </p:nvGraphicFramePr>
        <p:xfrm>
          <a:off x="772334" y="1196753"/>
          <a:ext cx="3367618" cy="151216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5530"/>
                <a:gridCol w="792088"/>
              </a:tblGrid>
              <a:tr h="545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41518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08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3463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576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3074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ЦФО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1796"/>
              </p:ext>
            </p:extLst>
          </p:nvPr>
        </p:nvGraphicFramePr>
        <p:xfrm>
          <a:off x="4283968" y="1196753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840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545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461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39666" y="3140968"/>
            <a:ext cx="8722784" cy="3290358"/>
            <a:chOff x="0" y="0"/>
            <a:chExt cx="6820556" cy="3980981"/>
          </a:xfrm>
        </p:grpSpPr>
        <p:graphicFrame>
          <p:nvGraphicFramePr>
            <p:cNvPr id="16" name="Диаграмма 15"/>
            <p:cNvGraphicFramePr/>
            <p:nvPr/>
          </p:nvGraphicFramePr>
          <p:xfrm>
            <a:off x="0" y="0"/>
            <a:ext cx="6820556" cy="18922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7" name="Диаграмма 16"/>
            <p:cNvGraphicFramePr>
              <a:graphicFrameLocks/>
            </p:cNvGraphicFramePr>
            <p:nvPr/>
          </p:nvGraphicFramePr>
          <p:xfrm>
            <a:off x="4824" y="1964242"/>
            <a:ext cx="6815666" cy="20167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4929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01865"/>
              </p:ext>
            </p:extLst>
          </p:nvPr>
        </p:nvGraphicFramePr>
        <p:xfrm>
          <a:off x="683568" y="1196752"/>
          <a:ext cx="3456384" cy="151216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6074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26654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75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2677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29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2481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1962" y="444916"/>
            <a:ext cx="7688470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СЗФО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11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969712"/>
              </p:ext>
            </p:extLst>
          </p:nvPr>
        </p:nvGraphicFramePr>
        <p:xfrm>
          <a:off x="4283968" y="1196753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441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465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287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286177" y="2780928"/>
            <a:ext cx="8660040" cy="3753908"/>
            <a:chOff x="0" y="0"/>
            <a:chExt cx="8142547" cy="4306285"/>
          </a:xfrm>
        </p:grpSpPr>
        <p:graphicFrame>
          <p:nvGraphicFramePr>
            <p:cNvPr id="12" name="Диаграмма 11"/>
            <p:cNvGraphicFramePr/>
            <p:nvPr/>
          </p:nvGraphicFramePr>
          <p:xfrm>
            <a:off x="0" y="0"/>
            <a:ext cx="8142547" cy="19789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Диаграмма 15"/>
            <p:cNvGraphicFramePr/>
            <p:nvPr/>
          </p:nvGraphicFramePr>
          <p:xfrm>
            <a:off x="147646" y="2110044"/>
            <a:ext cx="7986182" cy="21962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502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57149"/>
              </p:ext>
            </p:extLst>
          </p:nvPr>
        </p:nvGraphicFramePr>
        <p:xfrm>
          <a:off x="683568" y="1196752"/>
          <a:ext cx="3456384" cy="151216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47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20689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53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1762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79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1674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ЮФО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ЮФО по состоянию на 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11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895593"/>
              </p:ext>
            </p:extLst>
          </p:nvPr>
        </p:nvGraphicFramePr>
        <p:xfrm>
          <a:off x="4283968" y="1196753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708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323528" y="2924944"/>
            <a:ext cx="8645072" cy="3611573"/>
            <a:chOff x="0" y="0"/>
            <a:chExt cx="8125968" cy="4319360"/>
          </a:xfrm>
        </p:grpSpPr>
        <p:graphicFrame>
          <p:nvGraphicFramePr>
            <p:cNvPr id="11" name="Диаграмма 10"/>
            <p:cNvGraphicFramePr/>
            <p:nvPr/>
          </p:nvGraphicFramePr>
          <p:xfrm>
            <a:off x="0" y="0"/>
            <a:ext cx="8117014" cy="19911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Диаграмма 15"/>
            <p:cNvGraphicFramePr>
              <a:graphicFrameLocks/>
            </p:cNvGraphicFramePr>
            <p:nvPr/>
          </p:nvGraphicFramePr>
          <p:xfrm>
            <a:off x="32402" y="2025317"/>
            <a:ext cx="8093566" cy="22940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252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81437"/>
              </p:ext>
            </p:extLst>
          </p:nvPr>
        </p:nvGraphicFramePr>
        <p:xfrm>
          <a:off x="68356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80"/>
                <a:gridCol w="746604"/>
              </a:tblGrid>
              <a:tr h="47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b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13891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52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1522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78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1302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СКФО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СКФО по состоянию на 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11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83650"/>
              </p:ext>
            </p:extLst>
          </p:nvPr>
        </p:nvGraphicFramePr>
        <p:xfrm>
          <a:off x="4283968" y="1128260"/>
          <a:ext cx="4176464" cy="151216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7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475505" y="2852936"/>
            <a:ext cx="8498151" cy="3694586"/>
            <a:chOff x="0" y="0"/>
            <a:chExt cx="8930858" cy="3694586"/>
          </a:xfrm>
        </p:grpSpPr>
        <p:graphicFrame>
          <p:nvGraphicFramePr>
            <p:cNvPr id="11" name="Диаграмма 10"/>
            <p:cNvGraphicFramePr/>
            <p:nvPr/>
          </p:nvGraphicFramePr>
          <p:xfrm>
            <a:off x="44699" y="0"/>
            <a:ext cx="8865810" cy="17988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Диаграмма 15"/>
            <p:cNvGraphicFramePr>
              <a:graphicFrameLocks/>
            </p:cNvGraphicFramePr>
            <p:nvPr/>
          </p:nvGraphicFramePr>
          <p:xfrm>
            <a:off x="0" y="1879395"/>
            <a:ext cx="8930858" cy="18151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0855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852081"/>
              </p:ext>
            </p:extLst>
          </p:nvPr>
        </p:nvGraphicFramePr>
        <p:xfrm>
          <a:off x="683568" y="1093608"/>
          <a:ext cx="3384376" cy="15433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53326"/>
                <a:gridCol w="731050"/>
              </a:tblGrid>
              <a:tr h="492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47742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625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5031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87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4902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ПФО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11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300317"/>
              </p:ext>
            </p:extLst>
          </p:nvPr>
        </p:nvGraphicFramePr>
        <p:xfrm>
          <a:off x="4283968" y="1103505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539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715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660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39666" y="2780928"/>
            <a:ext cx="8786812" cy="3804667"/>
            <a:chOff x="0" y="0"/>
            <a:chExt cx="8320802" cy="4035956"/>
          </a:xfrm>
        </p:grpSpPr>
        <p:graphicFrame>
          <p:nvGraphicFramePr>
            <p:cNvPr id="11" name="Диаграмма 10"/>
            <p:cNvGraphicFramePr/>
            <p:nvPr/>
          </p:nvGraphicFramePr>
          <p:xfrm>
            <a:off x="11827" y="0"/>
            <a:ext cx="8308975" cy="18673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Диаграмма 11"/>
            <p:cNvGraphicFramePr>
              <a:graphicFrameLocks/>
            </p:cNvGraphicFramePr>
            <p:nvPr/>
          </p:nvGraphicFramePr>
          <p:xfrm>
            <a:off x="0" y="1897253"/>
            <a:ext cx="8289052" cy="21387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395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204617"/>
              </p:ext>
            </p:extLst>
          </p:nvPr>
        </p:nvGraphicFramePr>
        <p:xfrm>
          <a:off x="68356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526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30091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257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3274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560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2985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УрФО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11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59201"/>
              </p:ext>
            </p:extLst>
          </p:nvPr>
        </p:nvGraphicFramePr>
        <p:xfrm>
          <a:off x="4283968" y="1128260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371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437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66306" y="2852936"/>
            <a:ext cx="8643937" cy="3721400"/>
            <a:chOff x="0" y="0"/>
            <a:chExt cx="8219017" cy="4219575"/>
          </a:xfrm>
        </p:grpSpPr>
        <p:graphicFrame>
          <p:nvGraphicFramePr>
            <p:cNvPr id="11" name="Диаграмма 10"/>
            <p:cNvGraphicFramePr/>
            <p:nvPr/>
          </p:nvGraphicFramePr>
          <p:xfrm>
            <a:off x="0" y="0"/>
            <a:ext cx="8207373" cy="20037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Диаграмма 15"/>
            <p:cNvGraphicFramePr>
              <a:graphicFrameLocks/>
            </p:cNvGraphicFramePr>
            <p:nvPr/>
          </p:nvGraphicFramePr>
          <p:xfrm>
            <a:off x="56092" y="2090112"/>
            <a:ext cx="8162925" cy="21294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5074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084111"/>
              </p:ext>
            </p:extLst>
          </p:nvPr>
        </p:nvGraphicFramePr>
        <p:xfrm>
          <a:off x="73693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47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40743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52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2988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78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2762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СФО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11</a:t>
            </a:r>
            <a:r>
              <a:rPr lang="ru-RU" sz="1400" b="1" dirty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896234"/>
              </p:ext>
            </p:extLst>
          </p:nvPr>
        </p:nvGraphicFramePr>
        <p:xfrm>
          <a:off x="4283968" y="1128260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649</a:t>
                      </a: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179512" y="3068960"/>
            <a:ext cx="8801100" cy="3474764"/>
            <a:chOff x="0" y="0"/>
            <a:chExt cx="8338138" cy="4351873"/>
          </a:xfrm>
        </p:grpSpPr>
        <p:graphicFrame>
          <p:nvGraphicFramePr>
            <p:cNvPr id="11" name="Диаграмма 10"/>
            <p:cNvGraphicFramePr/>
            <p:nvPr/>
          </p:nvGraphicFramePr>
          <p:xfrm>
            <a:off x="0" y="0"/>
            <a:ext cx="8281459" cy="20542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Диаграмма 11"/>
            <p:cNvGraphicFramePr>
              <a:graphicFrameLocks/>
            </p:cNvGraphicFramePr>
            <p:nvPr/>
          </p:nvGraphicFramePr>
          <p:xfrm>
            <a:off x="36571" y="2099704"/>
            <a:ext cx="8301567" cy="22521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723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F5EF949-C7F2-468C-8C07-FCD819F73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927</Words>
  <Application>Microsoft Office PowerPoint</Application>
  <PresentationFormat>Экран (4:3)</PresentationFormat>
  <Paragraphs>521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2013-01-22T11:48:46Z</dcterms:created>
  <dcterms:modified xsi:type="dcterms:W3CDTF">2014-11-13T12:25:41Z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