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524" r:id="rId2"/>
    <p:sldId id="523" r:id="rId3"/>
    <p:sldId id="513" r:id="rId4"/>
    <p:sldId id="514" r:id="rId5"/>
    <p:sldId id="515" r:id="rId6"/>
    <p:sldId id="516" r:id="rId7"/>
    <p:sldId id="518" r:id="rId8"/>
    <p:sldId id="519" r:id="rId9"/>
    <p:sldId id="520" r:id="rId10"/>
    <p:sldId id="521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3399"/>
    <a:srgbClr val="0033CC"/>
    <a:srgbClr val="0066FF"/>
    <a:srgbClr val="FFD54F"/>
    <a:srgbClr val="438FFF"/>
    <a:srgbClr val="1578EF"/>
    <a:srgbClr val="3366F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5" autoAdjust="0"/>
    <p:restoredTop sz="94660" autoAdjust="0"/>
  </p:normalViewPr>
  <p:slideViewPr>
    <p:cSldViewPr>
      <p:cViewPr>
        <p:scale>
          <a:sx n="100" d="100"/>
          <a:sy n="100" d="100"/>
        </p:scale>
        <p:origin x="-636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5%20&#1075;\1-4%20&#1045;&#1078;&#1077;&#1085;&#1077;&#1076;%20&#1076;&#1086;&#1082;&#1083;&#1072;&#1076;&#1099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5%20&#1075;\1-4%20&#1045;&#1078;&#1077;&#1085;&#1077;&#1076;%20&#1076;&#1086;&#1082;&#1083;&#1072;&#1076;&#1099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5%20&#1075;\1-4%20&#1045;&#1078;&#1077;&#1085;&#1077;&#1076;%20&#1076;&#1086;&#1082;&#1083;&#1072;&#1076;&#1099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1%20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12.2014%20so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sm\&#1052;&#1086;&#1080;%20&#1076;&#1086;&#1082;&#1091;&#1084;&#1077;&#1085;&#1090;&#1099;\1-&#1057;&#1062;\6%20&#1053;&#1077;&#1076;&#1077;&#1083;&#1100;&#1085;&#1099;&#1077;%202015%20&#1075;\1-4%20&#1045;&#1078;&#1077;&#1085;&#1077;&#1076;%20&#1076;&#1086;&#1082;&#1083;&#1072;&#1076;&#1099;\&#1044;&#1080;&#1085;&#1072;&#1084;&#1080;&#1082;&#1072;\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so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771336189773215E-2"/>
          <c:y val="3.2398847445344242E-2"/>
          <c:w val="0.92762811625622155"/>
          <c:h val="0.54522138535733922"/>
        </c:manualLayout>
      </c:layout>
      <c:lineChart>
        <c:grouping val="standard"/>
        <c:varyColors val="0"/>
        <c:ser>
          <c:idx val="3"/>
          <c:order val="0"/>
          <c:tx>
            <c:strRef>
              <c:f>'Проконтр и приняты меры'!$B$12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txPr>
              <a:bodyPr/>
              <a:lstStyle/>
              <a:p>
                <a:pPr>
                  <a:defRPr sz="1400" b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 и приняты меры'!$C$11:$F$11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 и приняты меры'!$C$12:$F$12</c:f>
              <c:numCache>
                <c:formatCode>General</c:formatCode>
                <c:ptCount val="4"/>
                <c:pt idx="0">
                  <c:v>6296</c:v>
                </c:pt>
                <c:pt idx="1">
                  <c:v>10306</c:v>
                </c:pt>
                <c:pt idx="2">
                  <c:v>11793</c:v>
                </c:pt>
                <c:pt idx="3">
                  <c:v>10812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7294208"/>
        <c:axId val="227717888"/>
      </c:lineChart>
      <c:catAx>
        <c:axId val="227294208"/>
        <c:scaling>
          <c:orientation val="minMax"/>
        </c:scaling>
        <c:delete val="0"/>
        <c:axPos val="b"/>
        <c:numFmt formatCode="@" sourceLinked="1"/>
        <c:majorTickMark val="none"/>
        <c:minorTickMark val="out"/>
        <c:tickLblPos val="nextTo"/>
        <c:txPr>
          <a:bodyPr/>
          <a:lstStyle/>
          <a:p>
            <a: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defRPr>
            </a:pPr>
            <a:endParaRPr lang="ru-RU"/>
          </a:p>
        </c:txPr>
        <c:crossAx val="227717888"/>
        <c:crosses val="autoZero"/>
        <c:auto val="1"/>
        <c:lblAlgn val="ctr"/>
        <c:lblOffset val="100"/>
        <c:noMultiLvlLbl val="0"/>
      </c:catAx>
      <c:valAx>
        <c:axId val="227717888"/>
        <c:scaling>
          <c:orientation val="minMax"/>
          <c:max val="14000"/>
          <c:min val="600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ru-RU"/>
          </a:p>
        </c:txPr>
        <c:crossAx val="227294208"/>
        <c:crosses val="autoZero"/>
        <c:crossBetween val="between"/>
        <c:majorUnit val="2000"/>
      </c:valAx>
    </c:plotArea>
    <c:legend>
      <c:legendPos val="t"/>
      <c:layout>
        <c:manualLayout>
          <c:xMode val="edge"/>
          <c:yMode val="edge"/>
          <c:x val="0.3726014753698742"/>
          <c:y val="0.8012042806893781"/>
          <c:w val="0.29190098477619897"/>
          <c:h val="0.14802560673309623"/>
        </c:manualLayout>
      </c:layout>
      <c:overlay val="0"/>
      <c:txPr>
        <a:bodyPr/>
        <a:lstStyle/>
        <a:p>
          <a:pPr>
            <a:defRPr sz="1400" b="1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381666854575307E-2"/>
          <c:y val="4.7908565255902494E-2"/>
          <c:w val="0.93822706362869623"/>
          <c:h val="0.6148942747974202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РЭС'!$R$62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1.3333505784513628E-2"/>
                  <c:y val="-9.57042393218208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155532670817845E-2"/>
                  <c:y val="-8.82451816313024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710755826417387E-2"/>
                  <c:y val="-7.94360974968888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193550931766544E-2"/>
                  <c:y val="-8.1502534213753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027689199953556E-2"/>
                  <c:y val="-8.4720923940102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874362048462646E-2"/>
                  <c:y val="7.8522709322033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490896074360103E-2"/>
                  <c:y val="-8.9440617517137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032307272641731E-2"/>
                  <c:y val="-9.0538560151981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312407773547107E-2"/>
                  <c:y val="8.57933209011053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687744957051183E-2"/>
                  <c:y val="8.05402962151217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694532545870746E-2"/>
                  <c:y val="8.6089442181537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621858274811602E-2"/>
                  <c:y val="8.24557004128493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8266486850915236E-2"/>
                  <c:y val="8.09922982400072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365340309848512E-2"/>
                  <c:y val="6.8166284611129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РЭС'!$S$61:$V$61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РЭС'!$S$62:$V$62</c:f>
              <c:numCache>
                <c:formatCode>General</c:formatCode>
                <c:ptCount val="4"/>
                <c:pt idx="0">
                  <c:v>6</c:v>
                </c:pt>
                <c:pt idx="1">
                  <c:v>44</c:v>
                </c:pt>
                <c:pt idx="2">
                  <c:v>45</c:v>
                </c:pt>
                <c:pt idx="3">
                  <c:v>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РЭС'!$R$63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3.6806494320953245E-2"/>
                  <c:y val="-3.20072821995647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966386584976078E-2"/>
                  <c:y val="7.1227505648274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117166154435896E-2"/>
                  <c:y val="7.946894193468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100949075749066E-2"/>
                  <c:y val="8.9836249982657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06053276789793E-2"/>
                  <c:y val="7.946894193468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532216074628944E-2"/>
                  <c:y val="-8.605711908402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06053276789793E-2"/>
                  <c:y val="7.2847920347546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06053276789793E-2"/>
                  <c:y val="7.946894193468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06053276789793E-2"/>
                  <c:y val="-8.60565977437435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06053276789793E-2"/>
                  <c:y val="-8.6056597743743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06053276789793E-2"/>
                  <c:y val="-6.6193532982332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532216074628944E-2"/>
                  <c:y val="-7.94355761566064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06053276789793E-2"/>
                  <c:y val="-8.60565977437435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0585547018953123E-2"/>
                  <c:y val="-8.60565977437435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РЭС'!$S$61:$V$61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РЭС'!$S$63:$V$63</c:f>
              <c:numCache>
                <c:formatCode>General</c:formatCode>
                <c:ptCount val="4"/>
                <c:pt idx="0">
                  <c:v>4</c:v>
                </c:pt>
                <c:pt idx="1">
                  <c:v>31</c:v>
                </c:pt>
                <c:pt idx="2">
                  <c:v>33</c:v>
                </c:pt>
                <c:pt idx="3">
                  <c:v>45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8931456"/>
        <c:axId val="228932992"/>
      </c:lineChart>
      <c:catAx>
        <c:axId val="228931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8932992"/>
        <c:crosses val="autoZero"/>
        <c:auto val="1"/>
        <c:lblAlgn val="ctr"/>
        <c:lblOffset val="100"/>
        <c:noMultiLvlLbl val="0"/>
      </c:catAx>
      <c:valAx>
        <c:axId val="228932992"/>
        <c:scaling>
          <c:orientation val="minMax"/>
          <c:max val="12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8931456"/>
        <c:crosses val="autoZero"/>
        <c:crossBetween val="between"/>
        <c:majorUnit val="40"/>
      </c:valAx>
    </c:plotArea>
    <c:legend>
      <c:legendPos val="b"/>
      <c:layout/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19253744700697E-2"/>
          <c:y val="8.4875884690649231E-2"/>
          <c:w val="0.95893110725359554"/>
          <c:h val="0.5480362238256566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РЭС'!$R$78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РЭС'!$S$77:$V$77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РЭС'!$S$78:$V$78</c:f>
              <c:numCache>
                <c:formatCode>General</c:formatCode>
                <c:ptCount val="4"/>
                <c:pt idx="0">
                  <c:v>115</c:v>
                </c:pt>
                <c:pt idx="1">
                  <c:v>398</c:v>
                </c:pt>
                <c:pt idx="2">
                  <c:v>402</c:v>
                </c:pt>
                <c:pt idx="3">
                  <c:v>436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048704"/>
        <c:axId val="229051392"/>
      </c:lineChart>
      <c:catAx>
        <c:axId val="229048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9051392"/>
        <c:crosses val="autoZero"/>
        <c:auto val="1"/>
        <c:lblAlgn val="ctr"/>
        <c:lblOffset val="100"/>
        <c:noMultiLvlLbl val="0"/>
      </c:catAx>
      <c:valAx>
        <c:axId val="229051392"/>
        <c:scaling>
          <c:orientation val="minMax"/>
          <c:max val="600"/>
          <c:min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9048704"/>
        <c:crosses val="autoZero"/>
        <c:crossBetween val="between"/>
        <c:majorUnit val="100"/>
      </c:valAx>
    </c:plotArea>
    <c:legend>
      <c:legendPos val="t"/>
      <c:layout>
        <c:manualLayout>
          <c:xMode val="edge"/>
          <c:yMode val="edge"/>
          <c:x val="0.18784907696201475"/>
          <c:y val="0.84164145136679858"/>
          <c:w val="0.71042989630689657"/>
          <c:h val="0.12373438591046629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75686024774495E-2"/>
          <c:y val="3.8746156730408696E-2"/>
          <c:w val="0.95616668848549236"/>
          <c:h val="0.6010673256974059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РЭС'!$R$85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3.4756266392536449E-2"/>
                  <c:y val="-9.850335910703928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576962094460301E-2"/>
                  <c:y val="-4.72229707202784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216896808057451E-2"/>
                  <c:y val="8.67498456954691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567077265733144E-2"/>
                  <c:y val="-7.16240428534015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907995243977453E-2"/>
                  <c:y val="-0.108600692709472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400081904841742E-2"/>
                  <c:y val="-9.3015555938741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500181827283916E-2"/>
                  <c:y val="-9.27637917993202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860491609861032E-2"/>
                  <c:y val="8.3975735886746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13670887889108E-2"/>
                  <c:y val="-8.2919648676089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310944522736989E-2"/>
                  <c:y val="-9.2380361074950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477219922366516E-2"/>
                  <c:y val="-8.3940477889103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470786001175739E-2"/>
                  <c:y val="-0.1045570411047652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436314230461283E-2"/>
                  <c:y val="-9.6912666490743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460547778548265E-2"/>
                  <c:y val="8.39757358867469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РЭС'!$S$84:$V$84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РЭС'!$S$85:$V$85</c:f>
              <c:numCache>
                <c:formatCode>General</c:formatCode>
                <c:ptCount val="4"/>
                <c:pt idx="0">
                  <c:v>6</c:v>
                </c:pt>
                <c:pt idx="1">
                  <c:v>44</c:v>
                </c:pt>
                <c:pt idx="2">
                  <c:v>42</c:v>
                </c:pt>
                <c:pt idx="3">
                  <c:v>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РЭС'!$R$86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3.0146557762976913E-3"/>
                  <c:y val="-1.14506501276506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207461246569989E-2"/>
                  <c:y val="6.6451860410948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27332844052641E-2"/>
                  <c:y val="-9.17868441595792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681486771002467E-2"/>
                  <c:y val="0.1046784091263070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952493430646995E-2"/>
                  <c:y val="7.03165672372769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511292266086005E-2"/>
                  <c:y val="-4.82500188685378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766564039054615E-2"/>
                  <c:y val="9.3684906987749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604304160486527E-2"/>
                  <c:y val="-8.3233665217599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374251822869978E-2"/>
                  <c:y val="8.3923399796495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130603586788666E-2"/>
                  <c:y val="6.73918061515289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11491791728292E-2"/>
                  <c:y val="8.5891787696170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11491791728292E-2"/>
                  <c:y val="9.48296900987279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350370503173409E-2"/>
                  <c:y val="7.3193399482478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532613589840136E-2"/>
                  <c:y val="-8.097770427464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РЭС'!$S$84:$V$84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РЭС'!$S$86:$V$86</c:f>
              <c:numCache>
                <c:formatCode>General</c:formatCode>
                <c:ptCount val="4"/>
                <c:pt idx="0">
                  <c:v>4</c:v>
                </c:pt>
                <c:pt idx="1">
                  <c:v>39</c:v>
                </c:pt>
                <c:pt idx="2">
                  <c:v>43</c:v>
                </c:pt>
                <c:pt idx="3">
                  <c:v>30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446016"/>
        <c:axId val="229447552"/>
      </c:lineChart>
      <c:catAx>
        <c:axId val="229446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9447552"/>
        <c:crosses val="autoZero"/>
        <c:auto val="1"/>
        <c:lblAlgn val="ctr"/>
        <c:lblOffset val="100"/>
        <c:noMultiLvlLbl val="0"/>
      </c:catAx>
      <c:valAx>
        <c:axId val="22944755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9446016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23381441998985547"/>
          <c:y val="0.83376078286140831"/>
          <c:w val="0.53537012950825402"/>
          <c:h val="0.1589131591000601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836029058880099E-2"/>
          <c:y val="4.2465648029312492E-2"/>
          <c:w val="0.92839949019428625"/>
          <c:h val="0.61526279086552571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РЭС'!$R$100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РЭС'!$S$99:$V$99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РЭС'!$S$100:$V$100</c:f>
              <c:numCache>
                <c:formatCode>General</c:formatCode>
                <c:ptCount val="4"/>
                <c:pt idx="0">
                  <c:v>1097</c:v>
                </c:pt>
                <c:pt idx="1">
                  <c:v>1729</c:v>
                </c:pt>
                <c:pt idx="2">
                  <c:v>1883</c:v>
                </c:pt>
                <c:pt idx="3">
                  <c:v>1945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200640"/>
        <c:axId val="229202176"/>
      </c:lineChart>
      <c:catAx>
        <c:axId val="229200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9202176"/>
        <c:crosses val="autoZero"/>
        <c:auto val="1"/>
        <c:lblAlgn val="ctr"/>
        <c:lblOffset val="100"/>
        <c:noMultiLvlLbl val="0"/>
      </c:catAx>
      <c:valAx>
        <c:axId val="229202176"/>
        <c:scaling>
          <c:orientation val="minMax"/>
          <c:max val="26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9200640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7223355454225304"/>
          <c:y val="0.85804142624274704"/>
          <c:w val="0.24396298153145263"/>
          <c:h val="0.14195874156621235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653382661867246E-2"/>
          <c:y val="8.3836295949600598E-2"/>
          <c:w val="0.92329016172673017"/>
          <c:h val="0.59829067779516332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РЭС'!$R$105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1.9186788173173132E-2"/>
                  <c:y val="-0.1210795209029937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121400058662187E-2"/>
                  <c:y val="-6.31699977315851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15505854191981E-2"/>
                  <c:y val="7.1251590567678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462164079629473E-2"/>
                  <c:y val="-8.2121967946163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46757523516457E-2"/>
                  <c:y val="6.3459550622925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021738067301006E-2"/>
                  <c:y val="-7.1022315165569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434803980410523E-2"/>
                  <c:y val="-6.7206173041002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583028138355664E-2"/>
                  <c:y val="7.5119091777337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9509565435866533E-2"/>
                  <c:y val="6.7357316221891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966653408967199E-2"/>
                  <c:y val="8.33356166331064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144199197903483E-2"/>
                  <c:y val="-7.80704649471498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667612944940878E-2"/>
                  <c:y val="6.74361752773940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5681247970164135E-2"/>
                  <c:y val="7.2589760589748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727118698360661E-2"/>
                  <c:y val="-7.2260207623236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РЭС'!$S$104:$V$104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РЭС'!$S$105:$V$105</c:f>
              <c:numCache>
                <c:formatCode>General</c:formatCode>
                <c:ptCount val="4"/>
                <c:pt idx="0">
                  <c:v>14</c:v>
                </c:pt>
                <c:pt idx="1">
                  <c:v>109</c:v>
                </c:pt>
                <c:pt idx="2">
                  <c:v>137</c:v>
                </c:pt>
                <c:pt idx="3">
                  <c:v>142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РЭС'!$R$106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4.3993003939295651E-2"/>
                  <c:y val="-1.34700638055653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724268805955498E-2"/>
                  <c:y val="7.00117509728384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182417509009365E-2"/>
                  <c:y val="-9.0647023946866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620675743360103E-2"/>
                  <c:y val="7.2340868983063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709221374056245E-2"/>
                  <c:y val="-7.1099686270242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617881068518139E-2"/>
                  <c:y val="6.6978598041764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042688538336924E-2"/>
                  <c:y val="6.5998404149212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861405628491901E-2"/>
                  <c:y val="-8.3010351954779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194758797076375E-2"/>
                  <c:y val="-6.9529224017554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054598580685183E-2"/>
                  <c:y val="-8.4657617467312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4576104153763777E-2"/>
                  <c:y val="6.46634519431942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548373446708891E-2"/>
                  <c:y val="-7.95867980205403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8584718352543318E-2"/>
                  <c:y val="-7.3899210338519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136794493460587E-2"/>
                  <c:y val="8.2741160240627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РЭС'!$S$104:$V$104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РЭС'!$S$106:$V$106</c:f>
              <c:numCache>
                <c:formatCode>General</c:formatCode>
                <c:ptCount val="4"/>
                <c:pt idx="0">
                  <c:v>12</c:v>
                </c:pt>
                <c:pt idx="1">
                  <c:v>64</c:v>
                </c:pt>
                <c:pt idx="2">
                  <c:v>165</c:v>
                </c:pt>
                <c:pt idx="3">
                  <c:v>130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235712"/>
        <c:axId val="229249792"/>
      </c:lineChart>
      <c:catAx>
        <c:axId val="229235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9249792"/>
        <c:crosses val="autoZero"/>
        <c:auto val="1"/>
        <c:lblAlgn val="ctr"/>
        <c:lblOffset val="100"/>
        <c:noMultiLvlLbl val="0"/>
      </c:catAx>
      <c:valAx>
        <c:axId val="229249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9235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048465467360594"/>
          <c:y val="0.85637803172666571"/>
          <c:w val="0.45903069065278812"/>
          <c:h val="0.11735971276950477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86155933987908E-2"/>
          <c:y val="0.11212693440111728"/>
          <c:w val="0.93671852761673968"/>
          <c:h val="0.57492718497421558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РЭС'!$R$126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РЭС'!$S$125:$V$125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РЭС'!$S$126:$V$126</c:f>
              <c:numCache>
                <c:formatCode>General</c:formatCode>
                <c:ptCount val="4"/>
                <c:pt idx="0">
                  <c:v>1096</c:v>
                </c:pt>
                <c:pt idx="1">
                  <c:v>1735</c:v>
                </c:pt>
                <c:pt idx="2">
                  <c:v>1918</c:v>
                </c:pt>
                <c:pt idx="3">
                  <c:v>1647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352960"/>
        <c:axId val="229372288"/>
      </c:lineChart>
      <c:catAx>
        <c:axId val="229352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9372288"/>
        <c:crosses val="autoZero"/>
        <c:auto val="1"/>
        <c:lblAlgn val="ctr"/>
        <c:lblOffset val="100"/>
        <c:noMultiLvlLbl val="0"/>
      </c:catAx>
      <c:valAx>
        <c:axId val="229372288"/>
        <c:scaling>
          <c:orientation val="minMax"/>
          <c:max val="20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9352960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6570354276287803"/>
          <c:y val="0.85425718402260342"/>
          <c:w val="0.24799428061083281"/>
          <c:h val="0.14574253727792633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041684600192546E-2"/>
          <c:y val="6.4671231323077685E-2"/>
          <c:w val="0.93612364435648687"/>
          <c:h val="0.6197753715291357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РЭС'!$R$136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1868427735674607E-2"/>
                  <c:y val="-7.8524940456951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058939209297215E-2"/>
                  <c:y val="-8.2488619863230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502096441541098E-2"/>
                  <c:y val="9.401172384378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07573460020277E-2"/>
                  <c:y val="-9.7806472421722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151688223838937E-2"/>
                  <c:y val="-9.0847276408067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878671387800715E-2"/>
                  <c:y val="-7.8234213837415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656213225102903E-2"/>
                  <c:y val="-8.6551338008032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201766299215529E-2"/>
                  <c:y val="-9.5784836743159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290177280236105E-2"/>
                  <c:y val="-7.6671425140824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578806152816204E-2"/>
                  <c:y val="-8.02804819672288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044062174383258E-2"/>
                  <c:y val="-9.22082603632591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65038619271677E-2"/>
                  <c:y val="-7.2030981021302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164782920234104E-2"/>
                  <c:y val="-9.2245000540453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539040884532706E-2"/>
                  <c:y val="8.3429487879202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РЭС'!$S$135:$V$135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РЭС'!$S$136:$V$136</c:f>
              <c:numCache>
                <c:formatCode>General</c:formatCode>
                <c:ptCount val="4"/>
                <c:pt idx="0">
                  <c:v>19</c:v>
                </c:pt>
                <c:pt idx="1">
                  <c:v>41</c:v>
                </c:pt>
                <c:pt idx="2">
                  <c:v>52</c:v>
                </c:pt>
                <c:pt idx="3">
                  <c:v>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РЭС'!$R$137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3.4179997136688081E-2"/>
                  <c:y val="-5.32441352540949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248868553530785E-2"/>
                  <c:y val="9.55898667867837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90653444701888E-2"/>
                  <c:y val="-7.9668145680659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75644026050295E-2"/>
                  <c:y val="9.54302667322862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649022851939216E-2"/>
                  <c:y val="7.5864738641561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26569105861145E-2"/>
                  <c:y val="7.4402586082501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523497869852677E-2"/>
                  <c:y val="9.0409589079754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650370502094118E-2"/>
                  <c:y val="8.1164908551569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2109855200937E-2"/>
                  <c:y val="8.7927231020636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764505254324654E-2"/>
                  <c:y val="8.1164376085232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01347882608572E-2"/>
                  <c:y val="8.25541132225767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631076847439967E-2"/>
                  <c:y val="8.25546456889129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126451309963494E-2"/>
                  <c:y val="8.1164908551569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205369331108751E-2"/>
                  <c:y val="-8.1130830706055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РЭС'!$S$135:$V$135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РЭС'!$S$137:$V$137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81</c:v>
                </c:pt>
                <c:pt idx="3">
                  <c:v>57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402112"/>
        <c:axId val="229403648"/>
      </c:lineChart>
      <c:catAx>
        <c:axId val="229402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9403648"/>
        <c:crosses val="autoZero"/>
        <c:auto val="1"/>
        <c:lblAlgn val="ctr"/>
        <c:lblOffset val="100"/>
        <c:noMultiLvlLbl val="0"/>
      </c:catAx>
      <c:valAx>
        <c:axId val="229403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9402112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2350350171360453"/>
          <c:y val="0.83974263796090076"/>
          <c:w val="0.52992984885803529"/>
          <c:h val="0.15319492060314363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014249639125827E-2"/>
          <c:y val="8.9072915484337947E-2"/>
          <c:w val="0.93311817675621123"/>
          <c:h val="0.57572203911499542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РЭС'!$R$159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РЭС'!$S$158:$V$158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РЭС'!$S$159:$V$159</c:f>
              <c:numCache>
                <c:formatCode>General</c:formatCode>
                <c:ptCount val="4"/>
                <c:pt idx="0">
                  <c:v>1492</c:v>
                </c:pt>
                <c:pt idx="1">
                  <c:v>1410</c:v>
                </c:pt>
                <c:pt idx="2">
                  <c:v>1421</c:v>
                </c:pt>
                <c:pt idx="3">
                  <c:v>1401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560320"/>
        <c:axId val="229563008"/>
      </c:lineChart>
      <c:catAx>
        <c:axId val="229560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9563008"/>
        <c:crosses val="autoZero"/>
        <c:auto val="1"/>
        <c:lblAlgn val="ctr"/>
        <c:lblOffset val="100"/>
        <c:noMultiLvlLbl val="0"/>
      </c:catAx>
      <c:valAx>
        <c:axId val="229563008"/>
        <c:scaling>
          <c:orientation val="minMax"/>
          <c:max val="2200"/>
          <c:min val="6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9560320"/>
        <c:crosses val="autoZero"/>
        <c:crossBetween val="between"/>
        <c:majorUnit val="400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37319868934436784"/>
          <c:y val="0.84751224726208318"/>
          <c:w val="0.24488535652812166"/>
          <c:h val="0.13977193199596863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09969599993062E-2"/>
          <c:y val="7.2601153943218311E-2"/>
          <c:w val="0.93031108252464079"/>
          <c:h val="0.59496480646878458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РЭС'!$R$166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7056179785572534E-2"/>
                  <c:y val="-0.1080577809428739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383850530634696E-2"/>
                  <c:y val="-8.5075998845544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17396869428961E-2"/>
                  <c:y val="-7.44000332953558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967116534655664E-2"/>
                  <c:y val="8.6639184407515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468346682472686E-2"/>
                  <c:y val="-9.70882262820929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247487748342673E-2"/>
                  <c:y val="-8.1570500314745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029634576918543E-2"/>
                  <c:y val="-8.0001976911751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535700478223167E-2"/>
                  <c:y val="-9.18374354252181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509850577323943E-2"/>
                  <c:y val="-8.5389061435133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486513924498929E-2"/>
                  <c:y val="-7.7313376929439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9297007959378183E-2"/>
                  <c:y val="-8.5930110967178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716824584508393E-2"/>
                  <c:y val="-9.566744182416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314036439250172E-2"/>
                  <c:y val="8.36223641749677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179266977141666E-2"/>
                  <c:y val="7.7060020081261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РЭС'!$S$165:$V$165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РЭС'!$S$166:$V$166</c:f>
              <c:numCache>
                <c:formatCode>General</c:formatCode>
                <c:ptCount val="4"/>
                <c:pt idx="0">
                  <c:v>16</c:v>
                </c:pt>
                <c:pt idx="1">
                  <c:v>67</c:v>
                </c:pt>
                <c:pt idx="2">
                  <c:v>70</c:v>
                </c:pt>
                <c:pt idx="3">
                  <c:v>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РЭС'!$R$167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3.6211841724267863E-2"/>
                  <c:y val="-9.879118981620077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373252071266012E-2"/>
                  <c:y val="8.7085729411522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205117824873186E-2"/>
                  <c:y val="7.1238014972505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457459546897926E-2"/>
                  <c:y val="-9.5419382499995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831778638302379E-2"/>
                  <c:y val="8.0514900311469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528351476661353E-2"/>
                  <c:y val="7.80287068395944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219466228015484E-2"/>
                  <c:y val="7.73673975435019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88063153471545E-2"/>
                  <c:y val="9.89500353398941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0340000216364808E-2"/>
                  <c:y val="8.0150765533063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418286128795138E-2"/>
                  <c:y val="7.5242301749566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427745826009668E-2"/>
                  <c:y val="7.269364630967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510131282194834E-2"/>
                  <c:y val="8.6411332906736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3630453460783594E-2"/>
                  <c:y val="-8.2631401289363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624509649016116E-2"/>
                  <c:y val="-8.5507676140235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РЭС'!$S$165:$V$165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РЭС'!$S$167:$V$167</c:f>
              <c:numCache>
                <c:formatCode>General</c:formatCode>
                <c:ptCount val="4"/>
                <c:pt idx="0">
                  <c:v>2</c:v>
                </c:pt>
                <c:pt idx="1">
                  <c:v>45</c:v>
                </c:pt>
                <c:pt idx="2">
                  <c:v>60</c:v>
                </c:pt>
                <c:pt idx="3">
                  <c:v>77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597184"/>
        <c:axId val="229598720"/>
      </c:lineChart>
      <c:catAx>
        <c:axId val="229597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9598720"/>
        <c:crosses val="autoZero"/>
        <c:auto val="1"/>
        <c:lblAlgn val="ctr"/>
        <c:lblOffset val="100"/>
        <c:noMultiLvlLbl val="0"/>
      </c:catAx>
      <c:valAx>
        <c:axId val="229598720"/>
        <c:scaling>
          <c:orientation val="minMax"/>
          <c:max val="16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9597184"/>
        <c:crosses val="autoZero"/>
        <c:crossBetween val="between"/>
        <c:majorUnit val="40"/>
      </c:valAx>
    </c:plotArea>
    <c:legend>
      <c:legendPos val="b"/>
      <c:layout/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19623453856277E-2"/>
          <c:y val="6.3246317768896054E-2"/>
          <c:w val="0.94167708079541623"/>
          <c:h val="0.5847541156762099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РЭС'!$R$193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dLbl>
              <c:idx val="2"/>
              <c:layout>
                <c:manualLayout>
                  <c:x val="-3.2065199568241866E-2"/>
                  <c:y val="-7.8623387063179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РЭС'!$S$192:$V$192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РЭС'!$S$193:$V$193</c:f>
              <c:numCache>
                <c:formatCode>General</c:formatCode>
                <c:ptCount val="4"/>
                <c:pt idx="0">
                  <c:v>780</c:v>
                </c:pt>
                <c:pt idx="1">
                  <c:v>902</c:v>
                </c:pt>
                <c:pt idx="2">
                  <c:v>771</c:v>
                </c:pt>
                <c:pt idx="3">
                  <c:v>780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701888"/>
        <c:axId val="230179968"/>
      </c:lineChart>
      <c:catAx>
        <c:axId val="229701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30179968"/>
        <c:crosses val="autoZero"/>
        <c:auto val="1"/>
        <c:lblAlgn val="ctr"/>
        <c:lblOffset val="100"/>
        <c:noMultiLvlLbl val="0"/>
      </c:catAx>
      <c:valAx>
        <c:axId val="230179968"/>
        <c:scaling>
          <c:orientation val="minMax"/>
          <c:max val="1200"/>
          <c:min val="6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9701888"/>
        <c:crosses val="autoZero"/>
        <c:crossBetween val="between"/>
        <c:majorUnit val="200"/>
      </c:valAx>
    </c:plotArea>
    <c:legend>
      <c:legendPos val="t"/>
      <c:layout>
        <c:manualLayout>
          <c:xMode val="edge"/>
          <c:yMode val="edge"/>
          <c:x val="0.36261600461269156"/>
          <c:y val="0.84706888157845239"/>
          <c:w val="0.27161986227307061"/>
          <c:h val="0.12639886860003174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99317320942925E-2"/>
          <c:y val="8.7930963472060447E-2"/>
          <c:w val="0.9242147532218099"/>
          <c:h val="0.61434663366137965"/>
        </c:manualLayout>
      </c:layout>
      <c:lineChart>
        <c:grouping val="standard"/>
        <c:varyColors val="0"/>
        <c:ser>
          <c:idx val="3"/>
          <c:order val="0"/>
          <c:tx>
            <c:strRef>
              <c:f>'Проконтр и приняты меры'!$B$14</c:f>
              <c:strCache>
                <c:ptCount val="1"/>
                <c:pt idx="0">
                  <c:v>Выявлено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4.4731679128323515E-2"/>
                  <c:y val="-8.7160804838587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068585208662626E-2"/>
                  <c:y val="-7.9376282670778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365341044144552E-2"/>
                  <c:y val="-9.3866529238509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05278265874037E-2"/>
                  <c:y val="0.116779776964590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547546961407E-2"/>
                  <c:y val="9.05388950902875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980406492094735E-2"/>
                  <c:y val="-0.1035489835983859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365341044144552E-2"/>
                  <c:y val="-8.0454611218066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348638980887121E-2"/>
                  <c:y val="-9.3867057266777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36623946016171E-2"/>
                  <c:y val="8.0488405027251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247840133492867E-2"/>
                  <c:y val="7.7511909677596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365111224310774E-2"/>
                  <c:y val="-8.0454611218066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4118410609027249E-2"/>
                  <c:y val="9.06666779312697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343336272387725E-2"/>
                  <c:y val="8.0488405027251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365115634555499E-2"/>
                  <c:y val="8.0488405027251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9697945636447979E-2"/>
                  <c:y val="0.1073122410681378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 и приняты меры'!$C$13:$F$13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 и приняты меры'!$C$14:$F$14</c:f>
              <c:numCache>
                <c:formatCode>General</c:formatCode>
                <c:ptCount val="4"/>
                <c:pt idx="0">
                  <c:v>112</c:v>
                </c:pt>
                <c:pt idx="1">
                  <c:v>516</c:v>
                </c:pt>
                <c:pt idx="2">
                  <c:v>603</c:v>
                </c:pt>
                <c:pt idx="3">
                  <c:v>568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'Проконтр и приняты меры'!$B$15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4.4997546114799461E-2"/>
                  <c:y val="-2.28198668737037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854334549879778E-2"/>
                  <c:y val="8.64615117327049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795452181215308E-2"/>
                  <c:y val="8.0455139246334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052782658740481E-2"/>
                  <c:y val="-0.1167792340351601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548675197257936E-2"/>
                  <c:y val="-8.421786868781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547095667066626E-2"/>
                  <c:y val="8.35599454652404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365115634555607E-2"/>
                  <c:y val="8.0454611218066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778452274777327E-2"/>
                  <c:y val="7.37481241795760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365449695066055E-2"/>
                  <c:y val="-8.0488405027251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118410609027353E-2"/>
                  <c:y val="-8.39607189210481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06348639545005E-2"/>
                  <c:y val="7.3748652207844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547434137821907E-2"/>
                  <c:y val="-7.0548800900605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344915802579034E-2"/>
                  <c:y val="-8.71938360092046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93477908789577E-2"/>
                  <c:y val="-0.114017672050090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9697945636447979E-2"/>
                  <c:y val="-9.3899795019426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 и приняты меры'!$C$13:$F$13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 и приняты меры'!$C$15:$F$15</c:f>
              <c:numCache>
                <c:formatCode>General</c:formatCode>
                <c:ptCount val="4"/>
                <c:pt idx="0">
                  <c:v>24</c:v>
                </c:pt>
                <c:pt idx="1">
                  <c:v>283</c:v>
                </c:pt>
                <c:pt idx="2">
                  <c:v>585</c:v>
                </c:pt>
                <c:pt idx="3">
                  <c:v>578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415360"/>
        <c:axId val="228416896"/>
      </c:lineChart>
      <c:catAx>
        <c:axId val="228415360"/>
        <c:scaling>
          <c:orientation val="minMax"/>
        </c:scaling>
        <c:delete val="0"/>
        <c:axPos val="b"/>
        <c:majorTickMark val="none"/>
        <c:minorTickMark val="out"/>
        <c:tickLblPos val="nextTo"/>
        <c:txPr>
          <a:bodyPr/>
          <a:lstStyle/>
          <a:p>
            <a: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defRPr>
            </a:pPr>
            <a:endParaRPr lang="ru-RU"/>
          </a:p>
        </c:txPr>
        <c:crossAx val="228416896"/>
        <c:crosses val="autoZero"/>
        <c:auto val="1"/>
        <c:lblAlgn val="ctr"/>
        <c:lblOffset val="100"/>
        <c:noMultiLvlLbl val="0"/>
      </c:catAx>
      <c:valAx>
        <c:axId val="228416896"/>
        <c:scaling>
          <c:orientation val="minMax"/>
          <c:max val="9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ru-RU"/>
          </a:p>
        </c:txPr>
        <c:crossAx val="228415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839165157490185"/>
          <c:y val="0.87436198717100744"/>
          <c:w val="0.63713414434531257"/>
          <c:h val="0.12109632411653559"/>
        </c:manualLayout>
      </c:layout>
      <c:overlay val="0"/>
      <c:txPr>
        <a:bodyPr/>
        <a:lstStyle/>
        <a:p>
          <a:pPr>
            <a:defRPr sz="1400" b="1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21515534065585E-2"/>
          <c:y val="6.8218246912684299E-2"/>
          <c:w val="0.94118306012259711"/>
          <c:h val="0.61687125471737247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РЭС'!$R$207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1920681414296646E-2"/>
                  <c:y val="-7.0575513486709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34101050367923E-2"/>
                  <c:y val="-9.7115036024285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616832174464691E-2"/>
                  <c:y val="-7.3321609987623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7054250373835E-2"/>
                  <c:y val="8.9374219365309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71959473213188E-2"/>
                  <c:y val="8.2265260058408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047932472725351E-2"/>
                  <c:y val="-7.51670351771716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754094424938042E-2"/>
                  <c:y val="-7.67521470807619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705569432202055E-2"/>
                  <c:y val="9.0925212279730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520899067112489E-2"/>
                  <c:y val="8.51300332948574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705357502194323E-2"/>
                  <c:y val="-9.28191080420653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715285876365477E-2"/>
                  <c:y val="7.82615590592775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143661559642012E-2"/>
                  <c:y val="-9.0702873739032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437246268484735E-2"/>
                  <c:y val="-7.0633852410856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0712145310938079E-2"/>
                  <c:y val="7.7127900379475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РЭС'!$S$206:$V$206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РЭС'!$S$207:$V$207</c:f>
              <c:numCache>
                <c:formatCode>General</c:formatCode>
                <c:ptCount val="4"/>
                <c:pt idx="0">
                  <c:v>18</c:v>
                </c:pt>
                <c:pt idx="1">
                  <c:v>64</c:v>
                </c:pt>
                <c:pt idx="2">
                  <c:v>76</c:v>
                </c:pt>
                <c:pt idx="3">
                  <c:v>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РЭС'!$R$208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5.4047059632687964E-3"/>
                  <c:y val="-1.9237790235023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619149676537155E-3"/>
                  <c:y val="3.6028044753926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932537863005716E-2"/>
                  <c:y val="9.7611437762785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103792502714944E-2"/>
                  <c:y val="-8.3882926674038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187293318807638E-2"/>
                  <c:y val="-7.6432489714833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458553027516702E-2"/>
                  <c:y val="8.4357921118571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919189994670344E-2"/>
                  <c:y val="7.4334727911424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363480435091608E-2"/>
                  <c:y val="-8.151627384179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585181090818405E-2"/>
                  <c:y val="-9.1776503581593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064216886052611E-2"/>
                  <c:y val="8.394913965699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868933038259765E-2"/>
                  <c:y val="8.1048023517524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698039172256862E-2"/>
                  <c:y val="5.64536306276429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9466038739688767E-2"/>
                  <c:y val="5.4567729407401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510060859505295E-2"/>
                  <c:y val="-9.5916310701770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РЭС'!$S$206:$V$206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РЭС'!$S$208:$V$208</c:f>
              <c:numCache>
                <c:formatCode>General</c:formatCode>
                <c:ptCount val="4"/>
                <c:pt idx="0">
                  <c:v>0</c:v>
                </c:pt>
                <c:pt idx="1">
                  <c:v>28</c:v>
                </c:pt>
                <c:pt idx="2">
                  <c:v>58</c:v>
                </c:pt>
                <c:pt idx="3">
                  <c:v>89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0213888"/>
        <c:axId val="230215680"/>
      </c:lineChart>
      <c:catAx>
        <c:axId val="230213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30215680"/>
        <c:crosses val="autoZero"/>
        <c:auto val="1"/>
        <c:lblAlgn val="ctr"/>
        <c:lblOffset val="100"/>
        <c:noMultiLvlLbl val="0"/>
      </c:catAx>
      <c:valAx>
        <c:axId val="230215680"/>
        <c:scaling>
          <c:orientation val="minMax"/>
          <c:max val="2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30213888"/>
        <c:crosses val="autoZero"/>
        <c:crossBetween val="between"/>
        <c:majorUnit val="40"/>
      </c:valAx>
    </c:plotArea>
    <c:legend>
      <c:legendPos val="b"/>
      <c:layout/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811550121576343E-2"/>
          <c:y val="6.7275124234544986E-2"/>
          <c:w val="0.96506731050176231"/>
          <c:h val="0.71838096047125743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11633482432431323"/>
                  <c:y val="-5.8186635434853383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302 </a:t>
                    </a:r>
                    <a:r>
                      <a:rPr lang="ru-RU" sz="1600" dirty="0" smtClean="0"/>
                      <a:t>(</a:t>
                    </a:r>
                    <a:r>
                      <a:rPr lang="en-US" sz="1600" dirty="0" smtClean="0"/>
                      <a:t>21%</a:t>
                    </a:r>
                    <a:r>
                      <a:rPr lang="ru-RU" sz="1600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2587718223227865E-2"/>
                  <c:y val="-0.2865623892047440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323 </a:t>
                    </a:r>
                    <a:r>
                      <a:rPr lang="ru-RU" sz="1600" dirty="0" smtClean="0"/>
                      <a:t>(</a:t>
                    </a:r>
                    <a:r>
                      <a:rPr lang="en-US" sz="1600" dirty="0" smtClean="0"/>
                      <a:t>23%</a:t>
                    </a:r>
                    <a:r>
                      <a:rPr lang="ru-RU" sz="1600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7941700653841432E-2"/>
                  <c:y val="-0.17399133085405466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228 </a:t>
                    </a:r>
                    <a:r>
                      <a:rPr lang="ru-RU" sz="1600" dirty="0" smtClean="0"/>
                      <a:t>(</a:t>
                    </a:r>
                    <a:r>
                      <a:rPr lang="en-US" sz="1600" dirty="0" smtClean="0"/>
                      <a:t>16%</a:t>
                    </a:r>
                    <a:r>
                      <a:rPr lang="ru-RU" sz="1600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3764268342835047E-2"/>
                  <c:y val="3.617623880083165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43 </a:t>
                    </a:r>
                    <a:r>
                      <a:rPr lang="ru-RU" sz="1600" dirty="0" smtClean="0"/>
                      <a:t>(</a:t>
                    </a:r>
                    <a:r>
                      <a:rPr lang="en-US" sz="1600" dirty="0" smtClean="0"/>
                      <a:t>3%</a:t>
                    </a:r>
                    <a:r>
                      <a:rPr lang="ru-RU" sz="1600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1883739527812338E-2"/>
                  <c:y val="0.1331697864075701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529 </a:t>
                    </a:r>
                    <a:r>
                      <a:rPr lang="ru-RU" sz="1600" dirty="0" smtClean="0"/>
                      <a:t>(</a:t>
                    </a:r>
                    <a:r>
                      <a:rPr lang="en-US" sz="1600" dirty="0" smtClean="0"/>
                      <a:t>37%</a:t>
                    </a:r>
                    <a:r>
                      <a:rPr lang="ru-RU" sz="1600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Операторы!$B$16:$B$20</c:f>
              <c:strCache>
                <c:ptCount val="5"/>
                <c:pt idx="0">
                  <c:v>ОАО «МТС»</c:v>
                </c:pt>
                <c:pt idx="1">
                  <c:v>ОАО «МегаФон»</c:v>
                </c:pt>
                <c:pt idx="2">
                  <c:v>ОАО «ВымпелКом»</c:v>
                </c:pt>
                <c:pt idx="3">
                  <c:v>Группа компаний Tele2</c:v>
                </c:pt>
                <c:pt idx="4">
                  <c:v>Другие операторы</c:v>
                </c:pt>
              </c:strCache>
            </c:strRef>
          </c:cat>
          <c:val>
            <c:numRef>
              <c:f>Операторы!$C$16:$C$20</c:f>
              <c:numCache>
                <c:formatCode>General</c:formatCode>
                <c:ptCount val="5"/>
                <c:pt idx="0">
                  <c:v>302</c:v>
                </c:pt>
                <c:pt idx="1">
                  <c:v>323</c:v>
                </c:pt>
                <c:pt idx="2">
                  <c:v>228</c:v>
                </c:pt>
                <c:pt idx="3">
                  <c:v>43</c:v>
                </c:pt>
                <c:pt idx="4">
                  <c:v>529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8.4409611784508759E-3"/>
          <c:y val="0.8498611162876839"/>
          <c:w val="0.98034265545724153"/>
          <c:h val="0.12431715668211442"/>
        </c:manualLayout>
      </c:layout>
      <c:overlay val="0"/>
      <c:txPr>
        <a:bodyPr/>
        <a:lstStyle/>
        <a:p>
          <a:pPr>
            <a:defRPr>
              <a:solidFill>
                <a:schemeClr val="tx1">
                  <a:lumMod val="50000"/>
                  <a:lumOff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2060"/>
                </a:solidFill>
              </a:defRPr>
            </a:pPr>
            <a:r>
              <a:rPr lang="ru-RU" sz="1800" b="1" i="0" kern="1200" baseline="0" dirty="0" smtClean="0">
                <a:solidFill>
                  <a:srgbClr val="002060"/>
                </a:solidFill>
                <a:effectLst/>
                <a:latin typeface="Arial Narrow"/>
              </a:rPr>
              <a:t>ДИНАМИКА КОЛИЧЕСТВА ВЫЯВЛЕННЫХ НЕРАЗРЕШЕННЫХ ДЛЯ ИСПОЛЬЗОВАНИЯ РЭС ОСНОВНЫХ ОПЕРАТОРОВ СВЯЗИ</a:t>
            </a:r>
            <a:endParaRPr lang="ru-RU" dirty="0">
              <a:solidFill>
                <a:srgbClr val="002060"/>
              </a:solidFill>
              <a:effectLst/>
            </a:endParaRPr>
          </a:p>
        </c:rich>
      </c:tx>
      <c:layout>
        <c:manualLayout>
          <c:xMode val="edge"/>
          <c:yMode val="edge"/>
          <c:x val="0.130297669658813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572808552287022E-2"/>
          <c:y val="0.2935158460477274"/>
          <c:w val="0.93547634215103403"/>
          <c:h val="0.48831353044945885"/>
        </c:manualLayout>
      </c:layout>
      <c:lineChart>
        <c:grouping val="standard"/>
        <c:varyColors val="0"/>
        <c:ser>
          <c:idx val="0"/>
          <c:order val="0"/>
          <c:tx>
            <c:strRef>
              <c:f>Операторы!$X$16</c:f>
              <c:strCache>
                <c:ptCount val="1"/>
                <c:pt idx="0">
                  <c:v>ОАО «МТС»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5526925303995366E-2"/>
                  <c:y val="-5.72783640588505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883574837418574E-2"/>
                  <c:y val="-6.09756006326149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283931539591889E-3"/>
                  <c:y val="2.82731615936271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984961050942032E-3"/>
                  <c:y val="-1.2127489574870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362070908281558E-2"/>
                  <c:y val="4.3768098465990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632615265841905E-2"/>
                  <c:y val="-4.80981214632087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332729396513157E-2"/>
                  <c:y val="4.80991550460375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406716863336608E-2"/>
                  <c:y val="8.4473346482803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256342173346974E-2"/>
                  <c:y val="-5.68101911266914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186391116773639E-2"/>
                  <c:y val="-5.9934022962765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618815830136075E-2"/>
                  <c:y val="-5.1201626170317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437300090032701E-2"/>
                  <c:y val="6.2498686488488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85571897302467E-2"/>
                  <c:y val="-0.112523750872085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5096018144880128E-3"/>
                  <c:y val="-5.99832904109353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2432310917385235E-3"/>
                  <c:y val="9.587169791819191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Операторы!$Y$15:$AB$15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Операторы!$Y$16:$AB$16</c:f>
              <c:numCache>
                <c:formatCode>General</c:formatCode>
                <c:ptCount val="4"/>
                <c:pt idx="0">
                  <c:v>21</c:v>
                </c:pt>
                <c:pt idx="1">
                  <c:v>101</c:v>
                </c:pt>
                <c:pt idx="2">
                  <c:v>85</c:v>
                </c:pt>
                <c:pt idx="3">
                  <c:v>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Операторы!$X$17</c:f>
              <c:strCache>
                <c:ptCount val="1"/>
                <c:pt idx="0">
                  <c:v>ОАО «МегаФон»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4.4473123767089007E-2"/>
                  <c:y val="-0.1108460252836518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627699467266464E-2"/>
                  <c:y val="5.5228499993266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929143138568712E-3"/>
                  <c:y val="-6.27624985598582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515747803176669E-3"/>
                  <c:y val="-4.9439130259135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348833670491774E-2"/>
                  <c:y val="-6.5645413165133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322217547754115E-2"/>
                  <c:y val="-5.689122088929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142301933177656E-2"/>
                  <c:y val="-4.9439128551177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3983807894332E-2"/>
                  <c:y val="-5.2514124751375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466109438260663E-2"/>
                  <c:y val="5.16529573388687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576401168751625E-2"/>
                  <c:y val="-5.25177216389178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1716723880755207E-2"/>
                  <c:y val="-6.6485559986563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962034538194623E-2"/>
                  <c:y val="-7.129275372305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295907472713962E-2"/>
                  <c:y val="3.807305707961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5.4477034967718757E-4"/>
                  <c:y val="3.061816866349127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5.0679577423672307E-3"/>
                  <c:y val="-6.6509803489062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Операторы!$Y$15:$AB$15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Операторы!$Y$17:$AB$17</c:f>
              <c:numCache>
                <c:formatCode>General</c:formatCode>
                <c:ptCount val="4"/>
                <c:pt idx="0">
                  <c:v>26</c:v>
                </c:pt>
                <c:pt idx="1">
                  <c:v>98</c:v>
                </c:pt>
                <c:pt idx="2">
                  <c:v>89</c:v>
                </c:pt>
                <c:pt idx="3">
                  <c:v>110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Операторы!$X$18</c:f>
              <c:strCache>
                <c:ptCount val="1"/>
                <c:pt idx="0">
                  <c:v>ОАО «ВымпелКом»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4.3381626715368972E-2"/>
                  <c:y val="-3.2048577289600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315948952463405E-2"/>
                  <c:y val="5.69204399617574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742923726583055E-3"/>
                  <c:y val="6.16193626867882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09607761439585E-3"/>
                  <c:y val="3.2440221026218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810337806705261E-2"/>
                  <c:y val="6.5656626557910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228056063484767E-2"/>
                  <c:y val="7.87338610347887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006560003391568E-2"/>
                  <c:y val="6.1288705523638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493441241982272E-2"/>
                  <c:y val="5.24807027369031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0301648591328523E-2"/>
                  <c:y val="6.5564637686152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182943768052561E-2"/>
                  <c:y val="6.56018466679873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186736967292583E-2"/>
                  <c:y val="5.69476576429143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111030288695933E-2"/>
                  <c:y val="5.9926443355354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017513424020547E-2"/>
                  <c:y val="8.1935556110627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9371835049384109E-3"/>
                  <c:y val="7.7496317861172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2339053998422476E-3"/>
                  <c:y val="3.542777409324639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Операторы!$Y$15:$AB$15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Операторы!$Y$18:$AB$18</c:f>
              <c:numCache>
                <c:formatCode>General</c:formatCode>
                <c:ptCount val="4"/>
                <c:pt idx="0">
                  <c:v>9</c:v>
                </c:pt>
                <c:pt idx="1">
                  <c:v>63</c:v>
                </c:pt>
                <c:pt idx="2">
                  <c:v>74</c:v>
                </c:pt>
                <c:pt idx="3">
                  <c:v>82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Операторы!$X$19</c:f>
              <c:strCache>
                <c:ptCount val="1"/>
                <c:pt idx="0">
                  <c:v>Группа компаний Tele2</c:v>
                </c:pt>
              </c:strCache>
            </c:strRef>
          </c:tx>
          <c:dLbls>
            <c:dLbl>
              <c:idx val="0"/>
              <c:layout>
                <c:manualLayout>
                  <c:x val="-4.2271616481817376E-2"/>
                  <c:y val="1.71403049659079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911028770833256E-4"/>
                  <c:y val="-7.90144044097513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8891805396570196E-3"/>
                  <c:y val="-7.61520759736480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Операторы!$Y$15:$AB$15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Операторы!$Y$19:$AB$19</c:f>
              <c:numCache>
                <c:formatCode>General</c:formatCode>
                <c:ptCount val="4"/>
                <c:pt idx="0">
                  <c:v>6</c:v>
                </c:pt>
                <c:pt idx="1">
                  <c:v>13</c:v>
                </c:pt>
                <c:pt idx="2">
                  <c:v>13</c:v>
                </c:pt>
                <c:pt idx="3">
                  <c:v>11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3407232"/>
        <c:axId val="233408768"/>
      </c:lineChart>
      <c:catAx>
        <c:axId val="23340723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ru-RU"/>
          </a:p>
        </c:txPr>
        <c:crossAx val="233408768"/>
        <c:crosses val="autoZero"/>
        <c:auto val="1"/>
        <c:lblAlgn val="ctr"/>
        <c:lblOffset val="100"/>
        <c:noMultiLvlLbl val="0"/>
      </c:catAx>
      <c:valAx>
        <c:axId val="233408768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ru-RU"/>
          </a:p>
        </c:txPr>
        <c:crossAx val="233407232"/>
        <c:crosses val="autoZero"/>
        <c:crossBetween val="between"/>
        <c:majorUnit val="40"/>
      </c:valAx>
    </c:plotArea>
    <c:legend>
      <c:legendPos val="b"/>
      <c:layout>
        <c:manualLayout>
          <c:xMode val="edge"/>
          <c:yMode val="edge"/>
          <c:x val="4.840940541013166E-2"/>
          <c:y val="0.88907392528021045"/>
          <c:w val="0.89999991047340322"/>
          <c:h val="0.10758868654585935"/>
        </c:manualLayout>
      </c:layout>
      <c:overlay val="0"/>
      <c:txPr>
        <a:bodyPr/>
        <a:lstStyle/>
        <a:p>
          <a:pPr>
            <a:defRPr b="1">
              <a:solidFill>
                <a:schemeClr val="tx1">
                  <a:lumMod val="50000"/>
                  <a:lumOff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solidFill>
            <a:schemeClr val="tx2"/>
          </a:solidFill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1136962016107E-2"/>
          <c:y val="0.13739159680629789"/>
          <c:w val="0.92173468733606767"/>
          <c:h val="0.5002688699724352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РЭС'!$S$9:$V$9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РЭС'!$S$10:$V$10</c:f>
              <c:numCache>
                <c:formatCode>General</c:formatCode>
                <c:ptCount val="4"/>
                <c:pt idx="0">
                  <c:v>292</c:v>
                </c:pt>
                <c:pt idx="1">
                  <c:v>2031</c:v>
                </c:pt>
                <c:pt idx="2">
                  <c:v>3236</c:v>
                </c:pt>
                <c:pt idx="3">
                  <c:v>2237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8458880"/>
        <c:axId val="228461568"/>
      </c:lineChart>
      <c:catAx>
        <c:axId val="228458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8461568"/>
        <c:crosses val="autoZero"/>
        <c:auto val="1"/>
        <c:lblAlgn val="ctr"/>
        <c:lblOffset val="100"/>
        <c:noMultiLvlLbl val="0"/>
      </c:catAx>
      <c:valAx>
        <c:axId val="228461568"/>
        <c:scaling>
          <c:orientation val="minMax"/>
          <c:max val="3600"/>
          <c:min val="2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84588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8964196614943403"/>
          <c:y val="0.83640620913799835"/>
          <c:w val="0.23763424590333729"/>
          <c:h val="0.15668949130824264"/>
        </c:manualLayout>
      </c:layout>
      <c:overlay val="0"/>
      <c:txPr>
        <a:bodyPr/>
        <a:lstStyle/>
        <a:p>
          <a:pPr>
            <a:defRPr sz="1400"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749065894544265E-2"/>
          <c:y val="9.1409428667073814E-2"/>
          <c:w val="0.91377268877246931"/>
          <c:h val="0.54248071539900433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9840773794158913E-2"/>
                  <c:y val="-7.058191773513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776376965570752E-2"/>
                  <c:y val="-7.6171324287258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709458928081027E-2"/>
                  <c:y val="-9.7283297957734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186204372528945E-2"/>
                  <c:y val="7.0404136038211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811604444222109E-2"/>
                  <c:y val="-7.6062737795418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797390713161494E-2"/>
                  <c:y val="-9.412829044066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79286129910056E-2"/>
                  <c:y val="8.3828771700800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317368294467893E-2"/>
                  <c:y val="8.8282617642365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561706526891728E-2"/>
                  <c:y val="-9.293863843337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589770241139537E-2"/>
                  <c:y val="-9.8474149815762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251331825398291E-2"/>
                  <c:y val="0.1023304700895208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770260247560242E-2"/>
                  <c:y val="8.3818572969522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1024737146426678E-2"/>
                  <c:y val="9.1556410382548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326949927806631E-2"/>
                  <c:y val="-0.114158598670325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РЭС'!$S$15:$V$15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РЭС'!$S$16:$V$16</c:f>
              <c:numCache>
                <c:formatCode>General</c:formatCode>
                <c:ptCount val="4"/>
                <c:pt idx="0">
                  <c:v>0</c:v>
                </c:pt>
                <c:pt idx="1">
                  <c:v>74</c:v>
                </c:pt>
                <c:pt idx="2">
                  <c:v>111</c:v>
                </c:pt>
                <c:pt idx="3">
                  <c:v>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1.5191825187316512E-3"/>
                  <c:y val="-5.98445558464748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418628743318728E-2"/>
                  <c:y val="-6.02815154635430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648466760693512E-2"/>
                  <c:y val="-9.0113613395317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79286129910056E-2"/>
                  <c:y val="8.3790976402535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783672656852153E-2"/>
                  <c:y val="-9.14472239653387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69132593224916E-2"/>
                  <c:y val="-8.38281717754311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9968366106058143E-2"/>
                  <c:y val="9.1410028592443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783672656852153E-2"/>
                  <c:y val="-9.14472239653387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783672656852049E-2"/>
                  <c:y val="-0.1143049804604307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783672656852153E-2"/>
                  <c:y val="-8.3828171775431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47851421665016E-2"/>
                  <c:y val="9.1410028592443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РЭС'!$S$15:$V$15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РЭС'!$S$17:$V$17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82</c:v>
                </c:pt>
                <c:pt idx="3">
                  <c:v>104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8491648"/>
        <c:axId val="228493184"/>
      </c:lineChart>
      <c:catAx>
        <c:axId val="228491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8493184"/>
        <c:crosses val="autoZero"/>
        <c:auto val="1"/>
        <c:lblAlgn val="ctr"/>
        <c:lblOffset val="100"/>
        <c:noMultiLvlLbl val="0"/>
      </c:catAx>
      <c:valAx>
        <c:axId val="228493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8491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867520173586263"/>
          <c:y val="0.84857103776290232"/>
          <c:w val="0.44264959652827474"/>
          <c:h val="0.13619085785728255"/>
        </c:manualLayout>
      </c:layout>
      <c:overlay val="0"/>
      <c:txPr>
        <a:bodyPr/>
        <a:lstStyle/>
        <a:p>
          <a:pPr>
            <a:defRPr sz="1400"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209412962736663E-2"/>
          <c:y val="4.7552111167217748E-2"/>
          <c:w val="0.91667319656044555"/>
          <c:h val="0.587427668969765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РЭС'!$R$32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dLbl>
              <c:idx val="7"/>
              <c:layout>
                <c:manualLayout>
                  <c:x val="-3.2534741106554611E-2"/>
                  <c:y val="-7.4867919363255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РЭС'!$S$31:$V$31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РЭС'!$S$32:$V$32</c:f>
              <c:numCache>
                <c:formatCode>General</c:formatCode>
                <c:ptCount val="4"/>
                <c:pt idx="0">
                  <c:v>978</c:v>
                </c:pt>
                <c:pt idx="1">
                  <c:v>1307</c:v>
                </c:pt>
                <c:pt idx="2">
                  <c:v>1350</c:v>
                </c:pt>
                <c:pt idx="3">
                  <c:v>1376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122048"/>
        <c:axId val="229124736"/>
      </c:lineChart>
      <c:catAx>
        <c:axId val="229122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9124736"/>
        <c:crosses val="autoZero"/>
        <c:auto val="1"/>
        <c:lblAlgn val="ctr"/>
        <c:lblOffset val="100"/>
        <c:noMultiLvlLbl val="0"/>
      </c:catAx>
      <c:valAx>
        <c:axId val="229124736"/>
        <c:scaling>
          <c:orientation val="minMax"/>
          <c:max val="20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9122048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7110658596654816"/>
          <c:y val="0.84935082305978593"/>
          <c:w val="0.2406534735456109"/>
          <c:h val="0.15035589535860422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06843913607877E-2"/>
          <c:y val="0.11662563952763175"/>
          <c:w val="0.93888018064745382"/>
          <c:h val="0.55844581592478437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РЭС'!$R$38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0814522588283334E-2"/>
                  <c:y val="-8.2887443562995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338413203668708E-2"/>
                  <c:y val="-7.62539409273531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012363993998849E-2"/>
                  <c:y val="-8.09725404239032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095302450083639E-2"/>
                  <c:y val="-0.1020376397792317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111030444684251E-2"/>
                  <c:y val="-7.54986618083659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9354656054410835E-2"/>
                  <c:y val="8.6238668201599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306459900601733E-2"/>
                  <c:y val="8.3705401447043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377130504103297E-2"/>
                  <c:y val="7.9618745965054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798397212920132E-2"/>
                  <c:y val="7.9605165565957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111030444684251E-2"/>
                  <c:y val="8.6238668201599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872202999334385E-2"/>
                  <c:y val="8.62522486006965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39315673024669E-2"/>
                  <c:y val="7.04383961757596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938106686910023E-2"/>
                  <c:y val="7.7826655607346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05982950563306E-2"/>
                  <c:y val="-8.03541768084390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РЭС'!$S$37:$V$37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РЭС'!$S$38:$V$38</c:f>
              <c:numCache>
                <c:formatCode>General</c:formatCode>
                <c:ptCount val="4"/>
                <c:pt idx="0">
                  <c:v>33</c:v>
                </c:pt>
                <c:pt idx="1">
                  <c:v>73</c:v>
                </c:pt>
                <c:pt idx="2">
                  <c:v>70</c:v>
                </c:pt>
                <c:pt idx="3">
                  <c:v>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РЭС'!$R$39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3.7446707075164745E-2"/>
                  <c:y val="-9.22967310804576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885193191784901E-2"/>
                  <c:y val="7.958583961339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511517343315877E-2"/>
                  <c:y val="9.5674370185781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610874975533547E-2"/>
                  <c:y val="8.60766787588071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409083807170276E-2"/>
                  <c:y val="-8.6251726277654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111030444684251E-2"/>
                  <c:y val="-7.9604643242915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078779693957843E-2"/>
                  <c:y val="-6.8172558818797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377130504103297E-2"/>
                  <c:y val="-6.6351218370728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49521158607973E-2"/>
                  <c:y val="-7.8849364123928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511336961442936E-2"/>
                  <c:y val="-7.1461104692341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364140311652781E-2"/>
                  <c:y val="-7.29847210063702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4003391749140148E-2"/>
                  <c:y val="-9.4869011827482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554889078572469E-2"/>
                  <c:y val="-7.0438396175759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535703939489843E-2"/>
                  <c:y val="7.8844140893506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РЭС'!$S$37:$V$37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РЭС'!$S$39:$V$39</c:f>
              <c:numCache>
                <c:formatCode>General</c:formatCode>
                <c:ptCount val="4"/>
                <c:pt idx="0">
                  <c:v>2</c:v>
                </c:pt>
                <c:pt idx="1">
                  <c:v>42</c:v>
                </c:pt>
                <c:pt idx="2">
                  <c:v>63</c:v>
                </c:pt>
                <c:pt idx="3">
                  <c:v>46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8667392"/>
        <c:axId val="228668928"/>
      </c:lineChart>
      <c:catAx>
        <c:axId val="228667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8668928"/>
        <c:crosses val="autoZero"/>
        <c:auto val="1"/>
        <c:lblAlgn val="ctr"/>
        <c:lblOffset val="100"/>
        <c:noMultiLvlLbl val="0"/>
      </c:catAx>
      <c:valAx>
        <c:axId val="228668928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866739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2919232655118982"/>
          <c:y val="0.83961462563313105"/>
          <c:w val="0.53561455145350456"/>
          <c:h val="0.14684588543460161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632960709633998E-2"/>
          <c:y val="4.7658884326091187E-2"/>
          <c:w val="0.9383572563199255"/>
          <c:h val="0.5840803758749737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РЭС'!$R$56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РЭС'!$S$55:$V$55</c:f>
              <c:strCache>
                <c:ptCount val="4"/>
                <c:pt idx="0">
                  <c:v>14.01</c:v>
                </c:pt>
                <c:pt idx="1">
                  <c:v>21.01</c:v>
                </c:pt>
                <c:pt idx="2">
                  <c:v>28.01</c:v>
                </c:pt>
                <c:pt idx="3">
                  <c:v>04.02</c:v>
                </c:pt>
              </c:strCache>
            </c:strRef>
          </c:cat>
          <c:val>
            <c:numRef>
              <c:f>'Проконтролировано РЭС'!$S$56:$V$56</c:f>
              <c:numCache>
                <c:formatCode>General</c:formatCode>
                <c:ptCount val="4"/>
                <c:pt idx="0">
                  <c:v>446</c:v>
                </c:pt>
                <c:pt idx="1">
                  <c:v>794</c:v>
                </c:pt>
                <c:pt idx="2">
                  <c:v>812</c:v>
                </c:pt>
                <c:pt idx="3">
                  <c:v>990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8886400"/>
        <c:axId val="228909824"/>
      </c:lineChart>
      <c:catAx>
        <c:axId val="228886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ru-RU"/>
          </a:p>
        </c:txPr>
        <c:crossAx val="228909824"/>
        <c:crosses val="autoZero"/>
        <c:auto val="1"/>
        <c:lblAlgn val="ctr"/>
        <c:lblOffset val="100"/>
        <c:noMultiLvlLbl val="0"/>
      </c:catAx>
      <c:valAx>
        <c:axId val="228909824"/>
        <c:scaling>
          <c:orientation val="minMax"/>
          <c:max val="1200"/>
          <c:min val="4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28886400"/>
        <c:crosses val="autoZero"/>
        <c:crossBetween val="between"/>
        <c:majorUnit val="200"/>
      </c:valAx>
    </c:plotArea>
    <c:legend>
      <c:legendPos val="t"/>
      <c:layout>
        <c:manualLayout>
          <c:xMode val="edge"/>
          <c:yMode val="edge"/>
          <c:x val="0.38487246241923434"/>
          <c:y val="0.84673430370113645"/>
          <c:w val="0.25111246902606804"/>
          <c:h val="0.14719193785449528"/>
        </c:manualLayout>
      </c:layout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tx2"/>
          </a:solidFill>
          <a:latin typeface="DINCondensedC" panose="00000506000000000000" pitchFamily="2" charset="-52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CAA08-D96A-4C3A-AB2B-A0AF172DE94A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7D427-C8BA-45F0-8237-C6F121F8F9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48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7D427-C8BA-45F0-8237-C6F121F8F93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10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B87D-FBFC-4DBE-826D-265424EBC06E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Friday, February 06, 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7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0CCA-6962-4C5A-A359-DCD0743B76C0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Friday, February 06,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3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1C7A-EE20-48D6-B760-74F6DC8ADF00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Friday, February 06,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0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A213-71E0-417D-B260-F1197AA59016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Friday, February 06, 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4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4A35-D217-4B8F-896D-5216B7EE5800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Friday, February 06,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1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61C2-2CA8-4087-9E04-FB0A9D46AC1E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Friday, February 06,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84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836B-AEF8-46B2-980A-C6787CEBF8CC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Friday, February 06,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6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1C5F-BF4F-4040-8AEF-5A374ABFDDB0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Friday, February 06, 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6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C42F-3318-4276-AA6D-CD4D0330C49D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Friday, February 06, 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19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3332-F39C-46D7-B182-B6B4F5199244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Friday, February 06,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1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A6CD-813A-4FDD-B82E-540F587CC2F2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Friday, February 06,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1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0F46-7947-4FC9-BE4B-DCFB4819EE76}" type="datetime2">
              <a:rPr lang="en-US" smtClean="0">
                <a:solidFill>
                  <a:prstClr val="black">
                    <a:tint val="75000"/>
                  </a:prstClr>
                </a:solidFill>
              </a:rPr>
              <a:t>Friday, February 06, 2015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rgbClr val="4F81BD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89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0743" y="273646"/>
            <a:ext cx="8112581" cy="82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ts val="2700"/>
              </a:lnSpc>
              <a:tabLst>
                <a:tab pos="800100" algn="l"/>
                <a:tab pos="1093788" algn="l"/>
                <a:tab pos="3284538" algn="ctr"/>
              </a:tabLst>
            </a:pPr>
            <a:r>
              <a:rPr lang="ru-RU" sz="2000" b="1" dirty="0">
                <a:solidFill>
                  <a:srgbClr val="17375E"/>
                </a:solidFill>
                <a:latin typeface="Arial Narrow" panose="020B0606020202030204" pitchFamily="34" charset="0"/>
              </a:rPr>
              <a:t>ДИНАМИКА РЕЗУЛЬТАТОВ РАДИОКОНТРОЛЯ И ПРИНЯТЫХ МЕР </a:t>
            </a:r>
          </a:p>
          <a:p>
            <a:pPr lvl="0" algn="ctr">
              <a:lnSpc>
                <a:spcPts val="2700"/>
              </a:lnSpc>
              <a:tabLst>
                <a:tab pos="800100" algn="l"/>
                <a:tab pos="1093788" algn="l"/>
                <a:tab pos="3284538" algn="ctr"/>
              </a:tabLst>
            </a:pPr>
            <a:r>
              <a:rPr lang="ru-RU" sz="2000" b="1" dirty="0">
                <a:solidFill>
                  <a:srgbClr val="17375E"/>
                </a:solidFill>
                <a:latin typeface="Arial Narrow" panose="020B0606020202030204" pitchFamily="34" charset="0"/>
              </a:rPr>
              <a:t>ТО РОСКОМНАДЗОРА ПО СОСТОЯНИЮ НА </a:t>
            </a:r>
            <a:r>
              <a:rPr lang="en-US" sz="2000" b="1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04</a:t>
            </a:r>
            <a:r>
              <a:rPr lang="ru-RU" sz="2000" b="1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.0</a:t>
            </a:r>
            <a:r>
              <a:rPr lang="en-US" sz="2000" b="1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2</a:t>
            </a:r>
            <a:r>
              <a:rPr lang="ru-RU" sz="2000" b="1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.2015</a:t>
            </a:r>
            <a:endParaRPr lang="ru-RU" sz="2000" b="1" dirty="0">
              <a:solidFill>
                <a:srgbClr val="17375E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276296"/>
              </p:ext>
            </p:extLst>
          </p:nvPr>
        </p:nvGraphicFramePr>
        <p:xfrm>
          <a:off x="323528" y="1097490"/>
          <a:ext cx="8508801" cy="157949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3552"/>
                <a:gridCol w="629531"/>
                <a:gridCol w="629531"/>
                <a:gridCol w="699477"/>
                <a:gridCol w="699477"/>
                <a:gridCol w="699477"/>
                <a:gridCol w="703497"/>
                <a:gridCol w="576064"/>
                <a:gridCol w="648072"/>
                <a:gridCol w="1080123"/>
              </a:tblGrid>
              <a:tr h="401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ЦФО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СЗФО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ЮФО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СКФО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УрФО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ДФО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</a:tr>
              <a:tr h="306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b="1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b="1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РЭС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5670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3063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2239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1043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5279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3834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4586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2432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28146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9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270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133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402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1799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371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1470 </a:t>
                      </a:r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81</a:t>
                      </a:r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%)</a:t>
                      </a:r>
                      <a:endParaRPr lang="ru-RU" sz="14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342950" y="2924944"/>
            <a:ext cx="8559796" cy="3528393"/>
            <a:chOff x="0" y="0"/>
            <a:chExt cx="8717039" cy="4195215"/>
          </a:xfrm>
        </p:grpSpPr>
        <p:graphicFrame>
          <p:nvGraphicFramePr>
            <p:cNvPr id="6" name="Диаграмма 5"/>
            <p:cNvGraphicFramePr/>
            <p:nvPr>
              <p:extLst>
                <p:ext uri="{D42A27DB-BD31-4B8C-83A1-F6EECF244321}">
                  <p14:modId xmlns:p14="http://schemas.microsoft.com/office/powerpoint/2010/main" val="1093105861"/>
                </p:ext>
              </p:extLst>
            </p:nvPr>
          </p:nvGraphicFramePr>
          <p:xfrm>
            <a:off x="87389" y="0"/>
            <a:ext cx="8629650" cy="18883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53337307"/>
                </p:ext>
              </p:extLst>
            </p:nvPr>
          </p:nvGraphicFramePr>
          <p:xfrm>
            <a:off x="0" y="2005266"/>
            <a:ext cx="8652814" cy="21899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0" name="Дата 3"/>
          <p:cNvSpPr txBox="1">
            <a:spLocks/>
          </p:cNvSpPr>
          <p:nvPr/>
        </p:nvSpPr>
        <p:spPr>
          <a:xfrm>
            <a:off x="8643955" y="6309320"/>
            <a:ext cx="500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0C5FCB2-91F1-4990-901E-00274E588831}" type="slidenum">
              <a:rPr lang="ru-RU" sz="200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pPr algn="r"/>
              <a:t>1</a:t>
            </a:fld>
            <a:endParaRPr lang="ru-RU" sz="20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4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99371" y="260648"/>
            <a:ext cx="790449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ДФО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по состоянию на 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04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880943"/>
              </p:ext>
            </p:extLst>
          </p:nvPr>
        </p:nvGraphicFramePr>
        <p:xfrm>
          <a:off x="323528" y="1038424"/>
          <a:ext cx="2808312" cy="17425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2432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212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175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846687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251520" y="2852936"/>
            <a:ext cx="8611659" cy="3925110"/>
            <a:chOff x="0" y="0"/>
            <a:chExt cx="8552677" cy="4187533"/>
          </a:xfrm>
        </p:grpSpPr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:p14="http://schemas.microsoft.com/office/powerpoint/2010/main" val="2172200021"/>
                </p:ext>
              </p:extLst>
            </p:nvPr>
          </p:nvGraphicFramePr>
          <p:xfrm>
            <a:off x="0" y="0"/>
            <a:ext cx="8434919" cy="19853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0" name="Диаграмма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02306116"/>
                </p:ext>
              </p:extLst>
            </p:nvPr>
          </p:nvGraphicFramePr>
          <p:xfrm>
            <a:off x="61341" y="2041886"/>
            <a:ext cx="8491336" cy="21456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836" y="257962"/>
            <a:ext cx="842493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700"/>
              </a:lnSpc>
              <a:tabLst>
                <a:tab pos="800100" algn="l"/>
                <a:tab pos="1093788" algn="l"/>
                <a:tab pos="3284538" algn="ctr"/>
              </a:tabLst>
            </a:pPr>
            <a:r>
              <a:rPr lang="ru-RU" sz="2000" b="1" dirty="0">
                <a:solidFill>
                  <a:srgbClr val="17375E"/>
                </a:solidFill>
                <a:latin typeface="Arial Narrow" panose="020B0606020202030204" pitchFamily="34" charset="0"/>
              </a:rPr>
              <a:t>РАСПРЕДЕЛЕНИЕ ВЫЯВЛЕННЫХ НЕРАЗРЕШЕННЫХ ДЛЯ ИСПОЛЬЗОВАНИЯ РЭС МЕЖДУ ОПЕРАТОРАМИ СВЯЗИ ПО СОСТОЯНИЮ НА </a:t>
            </a:r>
            <a:r>
              <a:rPr lang="en-US" sz="2000" b="1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04</a:t>
            </a:r>
            <a:r>
              <a:rPr lang="ru-RU" sz="2000" b="1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.0</a:t>
            </a:r>
            <a:r>
              <a:rPr lang="en-US" sz="2000" b="1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2</a:t>
            </a:r>
            <a:r>
              <a:rPr lang="ru-RU" sz="2000" b="1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.2015</a:t>
            </a:r>
            <a:endParaRPr lang="ru-RU" sz="2000" b="1" dirty="0">
              <a:solidFill>
                <a:srgbClr val="17375E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818681"/>
              </p:ext>
            </p:extLst>
          </p:nvPr>
        </p:nvGraphicFramePr>
        <p:xfrm>
          <a:off x="446051" y="980728"/>
          <a:ext cx="8526991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177507"/>
              </p:ext>
            </p:extLst>
          </p:nvPr>
        </p:nvGraphicFramePr>
        <p:xfrm>
          <a:off x="202171" y="3645024"/>
          <a:ext cx="896658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Дата 3"/>
          <p:cNvSpPr txBox="1">
            <a:spLocks/>
          </p:cNvSpPr>
          <p:nvPr/>
        </p:nvSpPr>
        <p:spPr>
          <a:xfrm>
            <a:off x="8643955" y="6309320"/>
            <a:ext cx="500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0C5FCB2-91F1-4990-901E-00274E588831}" type="slidenum">
              <a:rPr lang="ru-RU" sz="200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pPr algn="r"/>
              <a:t>2</a:t>
            </a:fld>
            <a:endParaRPr lang="ru-RU" sz="20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52263"/>
              </p:ext>
            </p:extLst>
          </p:nvPr>
        </p:nvGraphicFramePr>
        <p:xfrm>
          <a:off x="323528" y="1038424"/>
          <a:ext cx="2808312" cy="17425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5670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270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195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293068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ЦФО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по состоянию на 04.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408170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57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107504" y="2924944"/>
            <a:ext cx="8785348" cy="3528392"/>
            <a:chOff x="0" y="0"/>
            <a:chExt cx="6842833" cy="4038602"/>
          </a:xfrm>
        </p:grpSpPr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:p14="http://schemas.microsoft.com/office/powerpoint/2010/main" val="2022105214"/>
                </p:ext>
              </p:extLst>
            </p:nvPr>
          </p:nvGraphicFramePr>
          <p:xfrm>
            <a:off x="0" y="0"/>
            <a:ext cx="6820556" cy="18922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1" name="Диаграмма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77173785"/>
                </p:ext>
              </p:extLst>
            </p:nvPr>
          </p:nvGraphicFramePr>
          <p:xfrm>
            <a:off x="27167" y="2021863"/>
            <a:ext cx="6815666" cy="20167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65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23528" y="260648"/>
            <a:ext cx="8352928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СЗФО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по состоянию на 04.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002408"/>
              </p:ext>
            </p:extLst>
          </p:nvPr>
        </p:nvGraphicFramePr>
        <p:xfrm>
          <a:off x="323528" y="1038424"/>
          <a:ext cx="2808312" cy="17425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3063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248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153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921139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323528" y="2924944"/>
            <a:ext cx="8568952" cy="3744416"/>
            <a:chOff x="0" y="0"/>
            <a:chExt cx="8142547" cy="4306285"/>
          </a:xfrm>
        </p:grpSpPr>
        <p:graphicFrame>
          <p:nvGraphicFramePr>
            <p:cNvPr id="8" name="Диаграмма 7"/>
            <p:cNvGraphicFramePr/>
            <p:nvPr/>
          </p:nvGraphicFramePr>
          <p:xfrm>
            <a:off x="0" y="0"/>
            <a:ext cx="8142547" cy="19789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/>
            <p:nvPr>
              <p:extLst>
                <p:ext uri="{D42A27DB-BD31-4B8C-83A1-F6EECF244321}">
                  <p14:modId xmlns:p14="http://schemas.microsoft.com/office/powerpoint/2010/main" val="3682675798"/>
                </p:ext>
              </p:extLst>
            </p:nvPr>
          </p:nvGraphicFramePr>
          <p:xfrm>
            <a:off x="147646" y="2108751"/>
            <a:ext cx="7986182" cy="21975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4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95536" y="260648"/>
            <a:ext cx="8281292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ЮФО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ЮФО по состоянию на 04.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53591"/>
              </p:ext>
            </p:extLst>
          </p:nvPr>
        </p:nvGraphicFramePr>
        <p:xfrm>
          <a:off x="323528" y="1038424"/>
          <a:ext cx="2808312" cy="17425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2239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143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113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603195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27933" y="2996952"/>
            <a:ext cx="8616497" cy="3528392"/>
            <a:chOff x="0" y="0"/>
            <a:chExt cx="8125968" cy="4319360"/>
          </a:xfrm>
        </p:grpSpPr>
        <p:graphicFrame>
          <p:nvGraphicFramePr>
            <p:cNvPr id="11" name="Диаграмма 10"/>
            <p:cNvGraphicFramePr/>
            <p:nvPr/>
          </p:nvGraphicFramePr>
          <p:xfrm>
            <a:off x="0" y="0"/>
            <a:ext cx="8117014" cy="19911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2" name="Диаграмма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13037926"/>
                </p:ext>
              </p:extLst>
            </p:nvPr>
          </p:nvGraphicFramePr>
          <p:xfrm>
            <a:off x="32402" y="2025317"/>
            <a:ext cx="8093566" cy="22940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788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67544" y="332656"/>
            <a:ext cx="820928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СКФО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СКФО по состоянию на 04.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854401"/>
              </p:ext>
            </p:extLst>
          </p:nvPr>
        </p:nvGraphicFramePr>
        <p:xfrm>
          <a:off x="323528" y="1038424"/>
          <a:ext cx="2808312" cy="17425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1043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133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116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924911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07252" y="2924944"/>
            <a:ext cx="8469576" cy="3528392"/>
            <a:chOff x="0" y="0"/>
            <a:chExt cx="8930858" cy="3694586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1160117725"/>
                </p:ext>
              </p:extLst>
            </p:nvPr>
          </p:nvGraphicFramePr>
          <p:xfrm>
            <a:off x="44699" y="0"/>
            <a:ext cx="8865810" cy="17988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3" name="Диаграмма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52000031"/>
                </p:ext>
              </p:extLst>
            </p:nvPr>
          </p:nvGraphicFramePr>
          <p:xfrm>
            <a:off x="0" y="1879395"/>
            <a:ext cx="8930858" cy="18151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365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260648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ПФО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по состоянию на 04.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30674"/>
              </p:ext>
            </p:extLst>
          </p:nvPr>
        </p:nvGraphicFramePr>
        <p:xfrm>
          <a:off x="323528" y="1038424"/>
          <a:ext cx="2808312" cy="17425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5279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402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371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224035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61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179512" y="2924944"/>
            <a:ext cx="8786811" cy="3772198"/>
            <a:chOff x="0" y="0"/>
            <a:chExt cx="8347861" cy="4045871"/>
          </a:xfrm>
        </p:grpSpPr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:p14="http://schemas.microsoft.com/office/powerpoint/2010/main" val="3889578413"/>
                </p:ext>
              </p:extLst>
            </p:nvPr>
          </p:nvGraphicFramePr>
          <p:xfrm>
            <a:off x="38886" y="0"/>
            <a:ext cx="8308975" cy="18673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2343465"/>
                </p:ext>
              </p:extLst>
            </p:nvPr>
          </p:nvGraphicFramePr>
          <p:xfrm>
            <a:off x="0" y="2008036"/>
            <a:ext cx="8289052" cy="203783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7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67544" y="260648"/>
            <a:ext cx="820928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УрФО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по состоянию на 04.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469982"/>
              </p:ext>
            </p:extLst>
          </p:nvPr>
        </p:nvGraphicFramePr>
        <p:xfrm>
          <a:off x="323528" y="1038424"/>
          <a:ext cx="2808312" cy="17425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3834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170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163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370632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270628" y="2996952"/>
            <a:ext cx="8603116" cy="3742461"/>
            <a:chOff x="0" y="0"/>
            <a:chExt cx="8207373" cy="4210534"/>
          </a:xfrm>
        </p:grpSpPr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:p14="http://schemas.microsoft.com/office/powerpoint/2010/main" val="1862829054"/>
                </p:ext>
              </p:extLst>
            </p:nvPr>
          </p:nvGraphicFramePr>
          <p:xfrm>
            <a:off x="0" y="0"/>
            <a:ext cx="8207373" cy="20037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05055560"/>
                </p:ext>
              </p:extLst>
            </p:nvPr>
          </p:nvGraphicFramePr>
          <p:xfrm>
            <a:off x="28922" y="2187381"/>
            <a:ext cx="8162925" cy="20231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805845" y="260648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Динамика результатов радиоконтроля филиала ФГУП «РЧЦ ЦФО» в СФО 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и принятых мер ТО Роскомнадзора по состоянию на 04.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0</a:t>
            </a:r>
            <a:r>
              <a:rPr lang="ru-RU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2.201</a:t>
            </a:r>
            <a:r>
              <a:rPr lang="en-US" sz="2000" b="1" dirty="0" smtClean="0">
                <a:solidFill>
                  <a:srgbClr val="2C4B78"/>
                </a:solidFill>
                <a:latin typeface="Arial Narrow" panose="020B0606020202030204" pitchFamily="34" charset="0"/>
              </a:rPr>
              <a:t>5 </a:t>
            </a:r>
            <a:endParaRPr lang="ru-RU" sz="2000" b="1" dirty="0" smtClean="0">
              <a:solidFill>
                <a:srgbClr val="2C4B78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44894"/>
              </p:ext>
            </p:extLst>
          </p:nvPr>
        </p:nvGraphicFramePr>
        <p:xfrm>
          <a:off x="323528" y="1038424"/>
          <a:ext cx="2808312" cy="17425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47777"/>
                <a:gridCol w="660535"/>
              </a:tblGrid>
              <a:tr h="674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Охвачено</a:t>
                      </a:r>
                      <a:r>
                        <a:rPr lang="ru-RU" sz="14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радиоконтролем</a:t>
                      </a:r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РЭС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4586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2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Выявлены РЭС с нарушениями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221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5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Приняты меры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Arial Narrow" panose="020B0606020202030204" pitchFamily="34" charset="0"/>
                        </a:rPr>
                        <a:t>184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19248"/>
              </p:ext>
            </p:extLst>
          </p:nvPr>
        </p:nvGraphicFramePr>
        <p:xfrm>
          <a:off x="3275855" y="1052735"/>
          <a:ext cx="5400973" cy="17270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59351"/>
                <a:gridCol w="1770811"/>
                <a:gridCol w="1770811"/>
              </a:tblGrid>
              <a:tr h="352872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Операторы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Выявленные неразрешённые для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использования РЭС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за неделю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с начала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6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«МТС»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«МегаФон»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ОАО «ВымпелКом»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2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Группа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 компаний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Tele2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107504" y="2924944"/>
            <a:ext cx="8772525" cy="3829671"/>
            <a:chOff x="0" y="0"/>
            <a:chExt cx="8338138" cy="4351873"/>
          </a:xfrm>
        </p:grpSpPr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:p14="http://schemas.microsoft.com/office/powerpoint/2010/main" val="1580790452"/>
                </p:ext>
              </p:extLst>
            </p:nvPr>
          </p:nvGraphicFramePr>
          <p:xfrm>
            <a:off x="0" y="0"/>
            <a:ext cx="8281459" cy="22093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54343125"/>
                </p:ext>
              </p:extLst>
            </p:nvPr>
          </p:nvGraphicFramePr>
          <p:xfrm>
            <a:off x="36571" y="2127498"/>
            <a:ext cx="8301567" cy="22243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z="1400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2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17047</TotalTime>
  <Words>769</Words>
  <Application>Microsoft Office PowerPoint</Application>
  <PresentationFormat>Экран (4:3)</PresentationFormat>
  <Paragraphs>339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РОСКОМНАДЗОР</dc:title>
  <dc:creator>Алексей Лямин</dc:creator>
  <cp:lastModifiedBy>Хотынский Сергей Матвеевич</cp:lastModifiedBy>
  <cp:revision>1954</cp:revision>
  <cp:lastPrinted>2015-01-29T12:33:48Z</cp:lastPrinted>
  <dcterms:created xsi:type="dcterms:W3CDTF">2013-12-13T04:55:43Z</dcterms:created>
  <dcterms:modified xsi:type="dcterms:W3CDTF">2015-02-06T05:39:17Z</dcterms:modified>
</cp:coreProperties>
</file>