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26"/>
  </p:notesMasterIdLst>
  <p:sldIdLst>
    <p:sldId id="256" r:id="rId3"/>
    <p:sldId id="257" r:id="rId4"/>
    <p:sldId id="258" r:id="rId5"/>
    <p:sldId id="260" r:id="rId6"/>
    <p:sldId id="259" r:id="rId7"/>
    <p:sldId id="281" r:id="rId8"/>
    <p:sldId id="283" r:id="rId9"/>
    <p:sldId id="263" r:id="rId10"/>
    <p:sldId id="273" r:id="rId11"/>
    <p:sldId id="269" r:id="rId12"/>
    <p:sldId id="274" r:id="rId13"/>
    <p:sldId id="277" r:id="rId14"/>
    <p:sldId id="278" r:id="rId15"/>
    <p:sldId id="275" r:id="rId16"/>
    <p:sldId id="276" r:id="rId17"/>
    <p:sldId id="287" r:id="rId18"/>
    <p:sldId id="286" r:id="rId19"/>
    <p:sldId id="288" r:id="rId20"/>
    <p:sldId id="289" r:id="rId21"/>
    <p:sldId id="265" r:id="rId22"/>
    <p:sldId id="284" r:id="rId23"/>
    <p:sldId id="268" r:id="rId24"/>
    <p:sldId id="2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DE64"/>
    <a:srgbClr val="1160FF"/>
    <a:srgbClr val="8E1DFF"/>
    <a:srgbClr val="D5AD53"/>
    <a:srgbClr val="D0A2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60" d="100"/>
          <a:sy n="60" d="100"/>
        </p:scale>
        <p:origin x="-110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6880797101449313"/>
          <c:y val="5.1756024144425851E-2"/>
          <c:w val="0.71197408136482931"/>
          <c:h val="0.65203346456692901"/>
        </c:manualLayout>
      </c:layout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C00000"/>
                        </a:solidFill>
                      </a:rPr>
                      <a:t>1</a:t>
                    </a:r>
                    <a:r>
                      <a:rPr lang="ru-RU" sz="1400" smtClean="0">
                        <a:solidFill>
                          <a:srgbClr val="C00000"/>
                        </a:solidFill>
                      </a:rPr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smtClean="0">
                        <a:solidFill>
                          <a:srgbClr val="C00000"/>
                        </a:solidFill>
                      </a:rPr>
                      <a:t>6,5%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smtClean="0">
                        <a:solidFill>
                          <a:srgbClr val="C00000"/>
                        </a:solidFill>
                      </a:rPr>
                      <a:t>25%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smtClean="0">
                        <a:solidFill>
                          <a:srgbClr val="C00000"/>
                        </a:solidFill>
                      </a:rPr>
                      <a:t>40%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ТВ</c:v>
                </c:pt>
                <c:pt idx="1">
                  <c:v>Радио</c:v>
                </c:pt>
                <c:pt idx="2">
                  <c:v>Печатные издания</c:v>
                </c:pt>
                <c:pt idx="3">
                  <c:v>Интернет СМИ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289</c:v>
                </c:pt>
                <c:pt idx="1">
                  <c:v>133</c:v>
                </c:pt>
                <c:pt idx="2">
                  <c:v>3014</c:v>
                </c:pt>
                <c:pt idx="3">
                  <c:v>988</c:v>
                </c:pt>
              </c:numCache>
            </c:numRef>
          </c:val>
        </c:ser>
        <c:dLbls/>
        <c:gapWidth val="60"/>
        <c:overlap val="-2"/>
        <c:axId val="69249280"/>
        <c:axId val="69267456"/>
      </c:barChar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Проанализировано</c:v>
                </c:pt>
              </c:strCache>
            </c:strRef>
          </c:tx>
          <c:spPr>
            <a:solidFill>
              <a:srgbClr val="92D050">
                <a:alpha val="49000"/>
              </a:srgbClr>
            </a:solidFill>
          </c:spPr>
          <c:dLbls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ТВ</c:v>
                </c:pt>
                <c:pt idx="1">
                  <c:v>Радио</c:v>
                </c:pt>
                <c:pt idx="2">
                  <c:v>Печатные издания</c:v>
                </c:pt>
                <c:pt idx="3">
                  <c:v>Интернет 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2820</c:v>
                </c:pt>
                <c:pt idx="1">
                  <c:v>2263</c:v>
                </c:pt>
                <c:pt idx="2">
                  <c:v>14150</c:v>
                </c:pt>
                <c:pt idx="3">
                  <c:v>3043</c:v>
                </c:pt>
              </c:numCache>
            </c:numRef>
          </c:val>
        </c:ser>
        <c:dLbls/>
        <c:gapWidth val="60"/>
        <c:overlap val="-2"/>
        <c:axId val="69270528"/>
        <c:axId val="69268992"/>
      </c:barChart>
      <c:catAx>
        <c:axId val="6924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ru-RU"/>
          </a:p>
        </c:txPr>
        <c:crossAx val="69267456"/>
        <c:crosses val="autoZero"/>
        <c:auto val="1"/>
        <c:lblAlgn val="ctr"/>
        <c:lblOffset val="100"/>
      </c:catAx>
      <c:valAx>
        <c:axId val="69267456"/>
        <c:scaling>
          <c:orientation val="minMax"/>
          <c:max val="8500"/>
          <c:min val="0"/>
        </c:scaling>
        <c:axPos val="l"/>
        <c:majorGridlines>
          <c:spPr>
            <a:ln>
              <a:solidFill>
                <a:schemeClr val="tx1">
                  <a:lumMod val="50000"/>
                  <a:alpha val="38000"/>
                </a:schemeClr>
              </a:solidFill>
            </a:ln>
          </c:spPr>
        </c:majorGridlines>
        <c:numFmt formatCode="General" sourceLinked="0"/>
        <c:majorTickMark val="none"/>
        <c:tickLblPos val="none"/>
        <c:spPr>
          <a:ln>
            <a:noFill/>
          </a:ln>
        </c:spPr>
        <c:crossAx val="69249280"/>
        <c:crosses val="autoZero"/>
        <c:crossBetween val="between"/>
        <c:majorUnit val="1000"/>
        <c:minorUnit val="100"/>
      </c:valAx>
      <c:valAx>
        <c:axId val="69268992"/>
        <c:scaling>
          <c:orientation val="minMax"/>
        </c:scaling>
        <c:axPos val="r"/>
        <c:numFmt formatCode="General" sourceLinked="1"/>
        <c:tickLblPos val="nextTo"/>
        <c:crossAx val="69270528"/>
        <c:crosses val="max"/>
        <c:crossBetween val="between"/>
      </c:valAx>
      <c:catAx>
        <c:axId val="69270528"/>
        <c:scaling>
          <c:orientation val="minMax"/>
        </c:scaling>
        <c:delete val="1"/>
        <c:axPos val="b"/>
        <c:tickLblPos val="none"/>
        <c:crossAx val="69268992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9.2341018884497097E-2"/>
          <c:y val="0.81252908945124069"/>
          <c:w val="0.19980182257356199"/>
          <c:h val="0.10140745820906095"/>
        </c:manualLayout>
      </c:layout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spPr>
    <a:ln>
      <a:noFill/>
    </a:ln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60E86-91CF-4EA2-B90C-D480CEDB8D38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29E6A-B127-4C8F-8441-A29769068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51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29E6A-B127-4C8F-8441-A2976906803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5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29E6A-B127-4C8F-8441-A2976906803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40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29E6A-B127-4C8F-8441-A2976906803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05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2F3EEE-3531-4D62-AE0F-1F7AD2F90BD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EC2F3EA-47B1-4A3B-A73B-B4366136C69E}" type="slidenum">
              <a:rPr lang="ru-RU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BA6806-43DD-454A-AB1D-350BC9CCBF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19D55B-BBDA-4838-AE64-05F59F7171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CA24-9A5D-49C5-B4DE-5E4F92761A23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5EC-E40B-4CC2-9B9B-5A75B9E716DA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C7B8-3C76-41AD-80B8-1634C63F92FD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1FFB-7024-48EB-87F4-781CE37CD48F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F4B6-9248-4F08-8C6F-87B77353E61B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96758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D3BC-CD5C-49F5-A1DC-6170F7837971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92C1-F5A1-4244-88C1-8B942F32FB83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54102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F75D-1B6E-44B2-B6A6-0A53DD9B084C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E8FE-55A1-48AB-BF71-C5F452B30322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70100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F897-EFB5-4E4F-9AD9-DB2F72C906CA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FE56-1015-4AA6-8B1A-949F83E430C7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231949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2FCD7-EC48-4131-9D58-FF0DF0422790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91F8-8E59-420A-9276-7383FCDE4E31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882387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E988-D183-44AD-AFF0-853FDA9FBC25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92EB-3F18-443B-AF22-4C650DCF59F0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52610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AAC7-C473-40C9-97E1-44500D938FCE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E35F-8D4E-4B6B-ADF2-40FB99CB21DD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469274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D9D4-6E39-4862-8F9A-ABB823F41CCF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2AD7-405E-48E6-AE10-71307D06F3D5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56447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B80-C3B5-438A-8FDE-88E8E055BD9F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829B0-092B-4C7A-9C23-A35E19AB13B7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0A0EE-F7E1-4F93-8C82-87D17AD29A6B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3709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385F-03B1-40CF-A580-81F775513C42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50E8-4A43-4C77-9476-168AFEF3604B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402770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FC12F-6023-401D-AFC4-8CB568522635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9F7A-D192-4492-A9B3-12A69E00E95E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49830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FD8-6B2E-49DB-BE8F-5F264E549516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A6E5-D64E-4DD0-95B1-CE5AB88F17C8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25C1-56DC-404C-91DC-280DFE4B8CB1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A5C6-2D82-4780-9286-A25FA5B25223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3C8C-C6D4-4243-AEBC-C70888D5E408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F6B2-93EB-4EE9-8C5A-02AE7D865102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8C0F-51B2-49A4-9E31-4FAFCA3C57AA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4">
                <a:lumMod val="40000"/>
                <a:lumOff val="60000"/>
              </a:schemeClr>
            </a:gs>
            <a:gs pos="100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5C52C3F-174B-4495-A8AC-79A1F8A2291D}" type="datetime1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4">
                <a:lumMod val="40000"/>
                <a:lumOff val="60000"/>
              </a:schemeClr>
            </a:gs>
            <a:gs pos="100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E9DE6B2-1E9F-47AD-96D3-B644CF332789}" type="datetime1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17.10.2012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24D5CF79-708E-4321-857B-05F3751578C5}" type="slidenum">
              <a:rPr lang="ru-RU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725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869996" y="1700808"/>
            <a:ext cx="62646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Первые итоги реализации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от 29.12.2010 года № 436-ФЗ 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защите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от информации, причиняющей вред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их здоровью и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развитию».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результаты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контрольно-надзорной деятельности.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69996" y="482744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Роскомнадзора М.Ю. Ксензов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710665" y="1772816"/>
            <a:ext cx="16444" cy="2016224"/>
          </a:xfrm>
          <a:prstGeom prst="line">
            <a:avLst/>
          </a:prstGeom>
          <a:ln w="3810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023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36" y="568926"/>
            <a:ext cx="7543800" cy="91440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Особенности при осуществлении радиовещания</a:t>
            </a:r>
            <a:endParaRPr lang="ru-RU" sz="18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2492896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4653136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18+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1560" y="3140968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12+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560" y="4005064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16+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6832" y="2564904"/>
            <a:ext cx="2495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«старше шести лет»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6832" y="3212976"/>
            <a:ext cx="2495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«старше двенадцати лет»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077072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«старше шестнадцати лет»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472514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«запрещено для детей»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0895" y="1732300"/>
            <a:ext cx="790511" cy="616580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/>
          <p:cNvSpPr txBox="1"/>
          <p:nvPr/>
        </p:nvSpPr>
        <p:spPr>
          <a:xfrm>
            <a:off x="1403648" y="184482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Звуковое текстовое предупреждение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92080" y="2492896"/>
            <a:ext cx="0" cy="2736304"/>
          </a:xfrm>
          <a:prstGeom prst="line">
            <a:avLst/>
          </a:prstGeom>
          <a:ln w="63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520" y="3861048"/>
            <a:ext cx="8640960" cy="0"/>
          </a:xfrm>
          <a:prstGeom prst="line">
            <a:avLst/>
          </a:prstGeom>
          <a:ln w="63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90977" y="2780928"/>
            <a:ext cx="360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реже 4-х раз в сутки вместе с выходными данными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90977" y="4242574"/>
            <a:ext cx="3622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реже 4-х раз в сутки вместе с выходными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данными</a:t>
            </a: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начале трансляции радиопередачи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20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2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3900" y="6143644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10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301208"/>
            <a:ext cx="82089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маркируются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/>
                <a:cs typeface="Times New Roman"/>
              </a:rPr>
              <a:t>радиопрограммы, радиопередачи, транслируемые в эфире без предварительной записи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продукция, имеющая значительную историческую, художественную или иную культурную ценность для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ru-RU" sz="1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75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8443" y="1089610"/>
            <a:ext cx="820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Временные ограничения при распространении информационной продукции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осредством телевизионного и радиовещания вещания</a:t>
            </a:r>
            <a:endParaRPr lang="ru-RU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323555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00" y="6165304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11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823034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7.00 до 21.00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подлежит распространению информационная продукция, содержащая обусловленные жанром или сюжетом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отдельные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бранные слова и (или) выражения, не относящиеся к нецензурной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брани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эксплуатирующие интереса к сексу и не носящие оскорбительного характера изображение или описание половых отношений между мужчиной и женщиной, за исключением изображения или описания действий сексуального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>
              <a:spcAft>
                <a:spcPts val="600"/>
              </a:spcAft>
              <a:buClr>
                <a:srgbClr val="FFC000"/>
              </a:buClr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4.00 до 23.00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подлежит распространению информационная продукция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побуждающая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к совершению действий, представляющих угрозу их жизни и (или)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здоровью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способная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вызвать у детей желание употребить наркотические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средства,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табачные изделия,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алкогольную продукцию и пр.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обосновывающая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оправдывающая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допустимость насилия 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жестокости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отрицающая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семейные ценности и формирующая неуважение к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родителям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оправдывающая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противоправное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009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в печатных СМИ</a:t>
            </a:r>
            <a:endParaRPr lang="ru-RU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323555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00" y="6165304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12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7" y="1700808"/>
            <a:ext cx="432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Знак информационной продукции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4048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0+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80312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16+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88224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12+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72400" y="1562894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18+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7" y="2420888"/>
            <a:ext cx="82303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обложке или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странице и упаковке (для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самой старшей возрастной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категории)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размеру должен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быть не менее размера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логотипа издания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шрифтов, используемых на полосе, при этом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шрифт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начертанию 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цвету должен отличаться от основного шрифта и цветных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подложек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выходных данных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маркируются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общественно-политические СМИ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производственно-практические СМИ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5796136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6+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73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329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в сетевых СМИ</a:t>
            </a:r>
            <a:endParaRPr lang="ru-RU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323555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00" y="6193110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13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5" y="1700808"/>
            <a:ext cx="432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Знак информационной продукции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4048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0+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80312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16+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88224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12+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72400" y="1562894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18+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7" y="2420888"/>
            <a:ext cx="8230343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размеру должен быть не менее размера шрифтов, используемых на полосе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случае, если в выпуске содержится материал, отличающийся от общей классификации издания и относящийся к возрастной категории 16+, 18+, он должен быть промаркирован отдельно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выходных данных </a:t>
            </a:r>
          </a:p>
          <a:p>
            <a:pPr algn="just">
              <a:spcAft>
                <a:spcPts val="600"/>
              </a:spcAft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маркируются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овостная лента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комментарии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сообщения читателей</a:t>
            </a:r>
          </a:p>
          <a:p>
            <a:pPr>
              <a:spcAft>
                <a:spcPts val="600"/>
              </a:spcAft>
              <a:buClr>
                <a:srgbClr val="FFC000"/>
              </a:buClr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Маркируются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добровольном порядке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Интернет-сайты (не зарегистрированные в качестве СМИ)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96136" y="155679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6+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84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8195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распространения информационной продукции при кинопоказе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(зрелищных мероприятиях)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00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14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307" y="2261190"/>
            <a:ext cx="421570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Кинопоказ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 информационной продукции  (не менее 5% площади) размещается: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афишах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билетах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началом демонстрации фильма на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центре экрана (10 секунд)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6811" y="2276872"/>
            <a:ext cx="3877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Зрелищные мероприятия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информационной продукции  (не менее 5% площади)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размещается:</a:t>
            </a: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афишах и иных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объявлениях</a:t>
            </a: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билетах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88024" y="2348880"/>
            <a:ext cx="0" cy="188208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675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486838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распространения рекламы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323555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00392" y="6193110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15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726" y="1735941"/>
            <a:ext cx="7918643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допускается размещение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рекламы в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учебниках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учебных пособиях 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учебной литературе для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по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основным образовательным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программам 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школьных дневниках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школьных тетрадях</a:t>
            </a:r>
          </a:p>
          <a:p>
            <a:pPr>
              <a:spcAft>
                <a:spcPts val="600"/>
              </a:spcAft>
              <a:buClr>
                <a:srgbClr val="FFC000"/>
              </a:buClr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Запрещается показ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рекламе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несовершеннолетних в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опасных ситуациях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ситуациях, побуждающих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совершению действий, представляющих угрозу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жизни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(или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здоровью, в том числе к причинению вреда своему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здоровью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допускается размещение рекламы информационной продукции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указания возрастной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37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-11113"/>
            <a:ext cx="102711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2075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8244408" y="6238898"/>
            <a:ext cx="771271" cy="476250"/>
          </a:xfrm>
          <a:prstGeom prst="rect">
            <a:avLst/>
          </a:prstGeom>
          <a:noFill/>
          <a:ln/>
          <a:extLst/>
        </p:spPr>
        <p:txBody>
          <a:bodyPr anchor="ctr"/>
          <a:lstStyle>
            <a:defPPr>
              <a:defRPr lang="ru-RU"/>
            </a:defPPr>
            <a:lvl1pPr marL="0" algn="r" defTabSz="914400" rtl="0" eaLnBrk="0" latinLnBrk="0" hangingPunct="0">
              <a:defRPr sz="11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06F9D-55F4-451E-BE3D-D144ECD7FCCB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 bwMode="auto">
          <a:xfrm rot="5400000">
            <a:off x="8633840" y="6300526"/>
            <a:ext cx="69166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anchor="b"/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214313" y="250031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C000"/>
                </a:solidFill>
              </a:rPr>
              <a:t>Вопрос № 1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214313" y="3059113"/>
            <a:ext cx="4143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Следует ли указывать возрастную категорию в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имиджевой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рекламе СМИ?</a:t>
            </a:r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4786313" y="250031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FFC000"/>
                </a:solidFill>
              </a:rPr>
              <a:t>Ответ</a:t>
            </a:r>
          </a:p>
        </p:txBody>
      </p:sp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4786313" y="3059113"/>
            <a:ext cx="4143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1600" dirty="0">
                <a:solidFill>
                  <a:schemeClr val="bg1"/>
                </a:solidFill>
              </a:rPr>
              <a:t>В </a:t>
            </a:r>
            <a:r>
              <a:rPr lang="ru-RU" sz="1600" dirty="0" err="1">
                <a:solidFill>
                  <a:schemeClr val="bg1"/>
                </a:solidFill>
              </a:rPr>
              <a:t>имиджевой</a:t>
            </a:r>
            <a:r>
              <a:rPr lang="ru-RU" sz="1600" dirty="0">
                <a:solidFill>
                  <a:schemeClr val="bg1"/>
                </a:solidFill>
              </a:rPr>
              <a:t> рекламе телеканала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и радиоканала </a:t>
            </a:r>
            <a:r>
              <a:rPr lang="ru-RU" sz="1600" b="1" dirty="0">
                <a:solidFill>
                  <a:schemeClr val="bg1"/>
                </a:solidFill>
              </a:rPr>
              <a:t>возрастная категория не должна указываться.</a:t>
            </a:r>
            <a:endParaRPr lang="ru-RU" sz="16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751263" y="3321050"/>
            <a:ext cx="1643062" cy="1588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5900" y="2977929"/>
            <a:ext cx="8715375" cy="1587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1089610"/>
            <a:ext cx="6848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вопросы применения 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закона от 13.03.2006 № 38-ФЗ «О рекламе»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40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-11113"/>
            <a:ext cx="102711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2075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8172400" y="6238898"/>
            <a:ext cx="843279" cy="476250"/>
          </a:xfrm>
          <a:prstGeom prst="rect">
            <a:avLst/>
          </a:prstGeom>
          <a:noFill/>
          <a:ln/>
          <a:extLst/>
        </p:spPr>
        <p:txBody>
          <a:bodyPr anchor="ctr"/>
          <a:lstStyle>
            <a:defPPr>
              <a:defRPr lang="ru-RU"/>
            </a:defPPr>
            <a:lvl1pPr marL="0" algn="r" defTabSz="914400" rtl="0" eaLnBrk="0" latinLnBrk="0" hangingPunct="0">
              <a:defRPr sz="11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fld id="{378EEFA6-4CDB-40F1-9170-2F67D422AB7A}" type="slidenum">
              <a:rPr lang="ru-RU" sz="4000" smtClean="0">
                <a:ln w="18415" cmpd="sng">
                  <a:solidFill>
                    <a:prstClr val="black">
                      <a:lumMod val="65000"/>
                    </a:prstClr>
                  </a:solidFill>
                  <a:prstDash val="solid"/>
                </a:ln>
                <a:solidFill>
                  <a:prstClr val="black">
                    <a:lumMod val="65000"/>
                  </a:prst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pPr eaLnBrk="1" hangingPunct="1">
                <a:defRPr/>
              </a:pPr>
              <a:t>17</a:t>
            </a:fld>
            <a:endParaRPr lang="ru-RU" sz="4000" dirty="0" smtClean="0">
              <a:ln w="18415" cmpd="sng">
                <a:solidFill>
                  <a:prstClr val="black">
                    <a:lumMod val="65000"/>
                  </a:prstClr>
                </a:solidFill>
                <a:prstDash val="solid"/>
              </a:ln>
              <a:solidFill>
                <a:prstClr val="black">
                  <a:lumMod val="65000"/>
                </a:prst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 bwMode="auto">
          <a:xfrm rot="5400000">
            <a:off x="8633840" y="6300526"/>
            <a:ext cx="69166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anchor="b"/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prstClr val="black">
                    <a:lumMod val="65000"/>
                  </a:prst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prstClr val="black">
                    <a:lumMod val="65000"/>
                  </a:prstClr>
                </a:solidFill>
                <a:prstDash val="solid"/>
              </a:ln>
              <a:solidFill>
                <a:prstClr val="black">
                  <a:lumMod val="65000"/>
                </a:prst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367" name="Объект 2"/>
          <p:cNvSpPr txBox="1">
            <a:spLocks/>
          </p:cNvSpPr>
          <p:nvPr/>
        </p:nvSpPr>
        <p:spPr bwMode="auto">
          <a:xfrm>
            <a:off x="539750" y="1858963"/>
            <a:ext cx="814705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SzPct val="60000"/>
            </a:pPr>
            <a:endParaRPr lang="ru-RU" sz="1400" u="sng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14313" y="194786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C000"/>
                </a:solidFill>
              </a:rPr>
              <a:t>Вопрос № 2</a:t>
            </a: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214313" y="2506663"/>
            <a:ext cx="4143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SzPct val="60000"/>
            </a:pP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Следует ли при указании в рекламе адреса интернет-ресурса (сетевого издания) указывать возрастную категорию?</a:t>
            </a:r>
          </a:p>
        </p:txBody>
      </p:sp>
      <p:sp>
        <p:nvSpPr>
          <p:cNvPr id="15370" name="TextBox 13"/>
          <p:cNvSpPr txBox="1">
            <a:spLocks noChangeArrowheads="1"/>
          </p:cNvSpPr>
          <p:nvPr/>
        </p:nvSpPr>
        <p:spPr bwMode="auto">
          <a:xfrm>
            <a:off x="4786313" y="194786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C000"/>
                </a:solidFill>
              </a:rPr>
              <a:t>Ответ</a:t>
            </a:r>
          </a:p>
        </p:txBody>
      </p:sp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4786313" y="2506663"/>
            <a:ext cx="41433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SzPct val="60000"/>
            </a:pP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случаях, если адрес интернет-ресурса (если является сетевым изданием) не является объектом рекламирования (как это определено п. 2 ст. 3 ФЗ «О рекламе»), </a:t>
            </a:r>
            <a:r>
              <a:rPr lang="ru-RU" sz="16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возрастная категория </a:t>
            </a: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такого интернет-ресурса в рекламе </a:t>
            </a:r>
            <a:r>
              <a:rPr lang="ru-RU" sz="16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должна указываться</a:t>
            </a: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 том числе, когда на указанном ресурсе осуществляются дистанционные продажи и/или размещены условия стимулирующего мероприятия.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929731" y="3590132"/>
            <a:ext cx="3286125" cy="1588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4313" y="2446338"/>
            <a:ext cx="8715375" cy="1587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1089610"/>
            <a:ext cx="6833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вопросы применения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закона от 13.03.2006 № 38-ФЗ «О рекламе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43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-11113"/>
            <a:ext cx="102711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2075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8172400" y="6238898"/>
            <a:ext cx="843279" cy="476250"/>
          </a:xfrm>
          <a:prstGeom prst="rect">
            <a:avLst/>
          </a:prstGeom>
          <a:noFill/>
          <a:ln/>
          <a:extLst/>
        </p:spPr>
        <p:txBody>
          <a:bodyPr anchor="ctr"/>
          <a:lstStyle>
            <a:defPPr>
              <a:defRPr lang="ru-RU"/>
            </a:defPPr>
            <a:lvl1pPr marL="0" algn="r" defTabSz="914400" rtl="0" eaLnBrk="0" latinLnBrk="0" hangingPunct="0">
              <a:defRPr sz="11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18C0FA4-9C06-4396-973A-27276F968EE3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 bwMode="auto">
          <a:xfrm rot="5400000">
            <a:off x="8633840" y="6300526"/>
            <a:ext cx="69166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anchor="b"/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391" name="Объект 2"/>
          <p:cNvSpPr txBox="1">
            <a:spLocks/>
          </p:cNvSpPr>
          <p:nvPr/>
        </p:nvSpPr>
        <p:spPr bwMode="auto">
          <a:xfrm>
            <a:off x="539750" y="1858963"/>
            <a:ext cx="814705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60000"/>
            </a:pPr>
            <a:endParaRPr lang="ru-RU" sz="1400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214313" y="194786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C000"/>
                </a:solidFill>
              </a:rPr>
              <a:t>Вопрос № 3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14313" y="2506663"/>
            <a:ext cx="4143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60000"/>
            </a:pP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Какая возрастная категория должна быть указана в рекламе мобильных контентов?</a:t>
            </a:r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786313" y="194786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FFC000"/>
                </a:solidFill>
              </a:rPr>
              <a:t>Ответ</a:t>
            </a:r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4786313" y="2506663"/>
            <a:ext cx="41433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60000"/>
            </a:pP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учетом того, что мобильный контент может быть доступен посредством использования технологий </a:t>
            </a:r>
            <a:r>
              <a: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Bluetooth, Wi-Fi,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рекламе мобильного контента должна быть указана </a:t>
            </a: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возрастная категория, присвоенная  именно рекламируемому контенту.</a:t>
            </a:r>
            <a:endParaRPr lang="ru-RU" sz="1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367881" y="3151982"/>
            <a:ext cx="2409825" cy="1588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4313" y="2446338"/>
            <a:ext cx="8715375" cy="1587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1089610"/>
            <a:ext cx="683398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вопросы применения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закона от 13.03.2006 № 38-ФЗ «О рекламе»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7959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-11113"/>
            <a:ext cx="102711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2075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8244408" y="6093296"/>
            <a:ext cx="771271" cy="476250"/>
          </a:xfrm>
          <a:prstGeom prst="rect">
            <a:avLst/>
          </a:prstGeom>
          <a:noFill/>
          <a:ln/>
          <a:extLst/>
        </p:spPr>
        <p:txBody>
          <a:bodyPr anchor="ctr"/>
          <a:lstStyle>
            <a:defPPr>
              <a:defRPr lang="ru-RU"/>
            </a:defPPr>
            <a:lvl1pPr marL="0" algn="r" defTabSz="914400" rtl="0" eaLnBrk="0" latinLnBrk="0" hangingPunct="0">
              <a:defRPr sz="11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767EC8-C317-444B-A3B6-2112B0FAC02F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 bwMode="auto">
          <a:xfrm rot="5400000">
            <a:off x="8633840" y="6300526"/>
            <a:ext cx="69166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anchor="b"/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15" name="Объект 2"/>
          <p:cNvSpPr txBox="1">
            <a:spLocks/>
          </p:cNvSpPr>
          <p:nvPr/>
        </p:nvSpPr>
        <p:spPr bwMode="auto">
          <a:xfrm>
            <a:off x="539750" y="1858963"/>
            <a:ext cx="814705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60000"/>
            </a:pPr>
            <a:endParaRPr lang="ru-RU" sz="1400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14313" y="194786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C000"/>
                </a:solidFill>
              </a:rPr>
              <a:t>Вопрос № 4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214313" y="2506663"/>
            <a:ext cx="41433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60000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Следует ли указывать возрастную категорию в рекламе, в случае, если второстепенным объектом является зарубежная информационная продукция, не подлежащая маркировке в соответствии с законодательством страны происхождения и не распространяемая на территории РФ? </a:t>
            </a:r>
          </a:p>
        </p:txBody>
      </p: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4786313" y="194786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FFC000"/>
                </a:solidFill>
              </a:rPr>
              <a:t>Ответ</a:t>
            </a:r>
          </a:p>
        </p:txBody>
      </p:sp>
      <p:sp>
        <p:nvSpPr>
          <p:cNvPr id="17419" name="TextBox 14"/>
          <p:cNvSpPr txBox="1">
            <a:spLocks noChangeArrowheads="1"/>
          </p:cNvSpPr>
          <p:nvPr/>
        </p:nvSpPr>
        <p:spPr bwMode="auto">
          <a:xfrm>
            <a:off x="4786313" y="2506663"/>
            <a:ext cx="41433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60000"/>
            </a:pP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случаях, когда зарубежная информационная продукция является объектом рекламирования (как это определено п. 2 ст. 3 ФЗ «О рекламе»), возрастная категория в рекламе должна быть указана. При отказе рекламодателя в определении возрастной категории зарубежной информационной продукции, категория может быть присвоена рекламораспространителем.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929731" y="3590132"/>
            <a:ext cx="3286125" cy="1588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4313" y="2446338"/>
            <a:ext cx="8715375" cy="1587"/>
          </a:xfrm>
          <a:prstGeom prst="line">
            <a:avLst/>
          </a:prstGeom>
          <a:ln>
            <a:solidFill>
              <a:srgbClr val="FFC000">
                <a:alpha val="2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1089610"/>
            <a:ext cx="683398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вопросы применения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закона от 13.03.2006 № 38-ФЗ «О рекламе»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481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8532440" y="6237312"/>
            <a:ext cx="483239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0" latinLnBrk="0" hangingPunct="0">
              <a:defRPr sz="11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pPr eaLnBrk="1" hangingPunct="1"/>
              <a:t>2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 bwMode="auto">
          <a:xfrm rot="5400000">
            <a:off x="8633840" y="6300526"/>
            <a:ext cx="69166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5" y="1988840"/>
            <a:ext cx="86311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29.12.2010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436-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защите детей от информации, причиняющей вред их здоровью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развитию»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Устанавливает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ограничения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на оборот информационной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правовые режимы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оборота информационной продукции среди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(информация с ограниченным доступом, информация, запрещенная для детей)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возрастную классификацию информационной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 для распространителей и изготовителей информационной продукции, виновных в нарушении закона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089610"/>
            <a:ext cx="6856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Правовые механизмы по охране и защите детей от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581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4780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полномочий надзорных органов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556792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Федеральная служба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надзору в сфере образования и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науки (Рособрнадзор)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надзор за соблюдением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образовательными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учреждениями и научными организациями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требований Закона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используемой в образовательном процессе информационной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Федеральная служба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надзору в сфере защиты прав потребителей и благополучия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человека (Роспотребнадзор)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контроль за соответствием информационной продукции, реализуемой потребителям, требованиям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в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 указания в сопроводительных документах на информационную продукцию сведений, полученных в результате классификации информационной продукции, а также размещения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знака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информационной продукции с соблюдением требований технических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регламентов</a:t>
            </a:r>
            <a:endParaRPr lang="ru-RU" b="1" dirty="0"/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Федеральной службе по надзору в сфере связи, информационных технологий и массовых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коммуникаций (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оскомнадзор)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осударственный контроль за соблюдением требований Закона к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производству и выпуску средств массовой информации, вещанию телеканалов, радиоканалов, телепрограмм и радиопрограмм, а также к распространению информации </a:t>
            </a:r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00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20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19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223057" y="1915823"/>
            <a:ext cx="4583891" cy="417600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prstTxWarp prst="textButton">
              <a:avLst/>
            </a:prstTxWarp>
          </a:bodyPr>
          <a:lstStyle/>
          <a:p>
            <a:pPr algn="ctr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6747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Аккредитация и реестр экспертов и экспертных организаций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 bwMode="auto">
          <a:xfrm rot="5400000">
            <a:off x="8640085" y="6351966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4408" y="6193110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21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0786" y="2228874"/>
            <a:ext cx="3888432" cy="3600400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535536" y="3829401"/>
            <a:ext cx="1" cy="1576583"/>
          </a:xfrm>
          <a:prstGeom prst="line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79000">
                  <a:schemeClr val="accent1">
                    <a:tint val="44500"/>
                    <a:satMod val="16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939049" y="3073317"/>
            <a:ext cx="1611796" cy="781188"/>
          </a:xfrm>
          <a:prstGeom prst="line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79000">
                  <a:schemeClr val="accent1">
                    <a:tint val="44500"/>
                    <a:satMod val="16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6535536" y="2821289"/>
            <a:ext cx="1499857" cy="1008112"/>
          </a:xfrm>
          <a:prstGeom prst="line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79000">
                  <a:schemeClr val="accent1">
                    <a:tint val="44500"/>
                    <a:satMod val="16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299089" y="3821017"/>
            <a:ext cx="1251756" cy="836476"/>
          </a:xfrm>
          <a:prstGeom prst="line">
            <a:avLst/>
          </a:prstGeom>
          <a:ln w="19050">
            <a:gradFill flip="none" rotWithShape="1">
              <a:gsLst>
                <a:gs pos="0">
                  <a:srgbClr val="C00000">
                    <a:lumMod val="50000"/>
                    <a:lumOff val="50000"/>
                    <a:alpha val="82000"/>
                  </a:srgbClr>
                </a:gs>
                <a:gs pos="76000">
                  <a:schemeClr val="accent1">
                    <a:tint val="44500"/>
                    <a:satMod val="16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535536" y="2292128"/>
            <a:ext cx="0" cy="1562377"/>
          </a:xfrm>
          <a:prstGeom prst="line">
            <a:avLst/>
          </a:prstGeom>
          <a:ln w="19050">
            <a:gradFill flip="none" rotWithShape="1">
              <a:gsLst>
                <a:gs pos="0">
                  <a:srgbClr val="C00000">
                    <a:lumMod val="50000"/>
                    <a:lumOff val="50000"/>
                    <a:alpha val="82000"/>
                  </a:srgbClr>
                </a:gs>
                <a:gs pos="76000">
                  <a:schemeClr val="accent1">
                    <a:tint val="44500"/>
                    <a:satMod val="16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550845" y="3854505"/>
            <a:ext cx="1535102" cy="730980"/>
          </a:xfrm>
          <a:prstGeom prst="line">
            <a:avLst/>
          </a:prstGeom>
          <a:ln w="19050">
            <a:gradFill flip="none" rotWithShape="1">
              <a:gsLst>
                <a:gs pos="0">
                  <a:srgbClr val="C00000">
                    <a:lumMod val="50000"/>
                    <a:lumOff val="50000"/>
                    <a:alpha val="82000"/>
                  </a:srgbClr>
                </a:gs>
                <a:gs pos="76000">
                  <a:schemeClr val="accent1">
                    <a:tint val="44500"/>
                    <a:satMod val="16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6338053" y="3679934"/>
            <a:ext cx="370344" cy="349141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371097" y="2785285"/>
            <a:ext cx="13558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ФИО эксперта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49960" y="2569261"/>
            <a:ext cx="1355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Наименование экспертной организации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77207" y="3681319"/>
            <a:ext cx="1355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Номер и дата выдачи аттестата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15113" y="4545415"/>
            <a:ext cx="1355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Номер и дата приказа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79552" y="4391527"/>
            <a:ext cx="1355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Вид информационной продукции 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275" y="3548270"/>
            <a:ext cx="13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Сведения о приостановлении или прекращении действия аттестата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979712" y="2780928"/>
            <a:ext cx="1800200" cy="1837075"/>
          </a:xfrm>
          <a:prstGeom prst="ellipse">
            <a:avLst/>
          </a:prstGeom>
          <a:solidFill>
            <a:srgbClr val="FFC000"/>
          </a:solidFill>
          <a:ln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Роскомнадзор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179512" y="3195267"/>
            <a:ext cx="1459145" cy="1241845"/>
          </a:xfrm>
          <a:prstGeom prst="ellipse">
            <a:avLst/>
          </a:prstGeom>
          <a:solidFill>
            <a:schemeClr val="tx1">
              <a:lumMod val="85000"/>
            </a:schemeClr>
          </a:solidFill>
          <a:ln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Эксперт или Экспертная организация</a:t>
            </a:r>
            <a:endParaRPr lang="ru-RU" sz="1200" dirty="0">
              <a:solidFill>
                <a:srgbClr val="C00000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3851920" y="3727371"/>
            <a:ext cx="288032" cy="1"/>
          </a:xfrm>
          <a:prstGeom prst="straightConnector1">
            <a:avLst/>
          </a:prstGeom>
          <a:ln w="22225">
            <a:solidFill>
              <a:schemeClr val="tx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691680" y="3717032"/>
            <a:ext cx="288032" cy="1"/>
          </a:xfrm>
          <a:prstGeom prst="straightConnector1">
            <a:avLst/>
          </a:prstGeom>
          <a:ln w="22225">
            <a:solidFill>
              <a:schemeClr val="tx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85636">
            <a:off x="4439184" y="2117903"/>
            <a:ext cx="4189099" cy="3782499"/>
          </a:xfrm>
          <a:prstGeom prst="rect">
            <a:avLst/>
          </a:prstGeom>
          <a:noFill/>
        </p:spPr>
        <p:txBody>
          <a:bodyPr wrap="none" rtlCol="0">
            <a:prstTxWarp prst="textButton">
              <a:avLst>
                <a:gd name="adj" fmla="val 10832423"/>
              </a:avLst>
            </a:prstTxWarp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Реестр аккредитованных </a:t>
            </a:r>
            <a:r>
              <a:rPr lang="ru-RU" sz="1600" dirty="0" smtClean="0">
                <a:solidFill>
                  <a:srgbClr val="C00000"/>
                </a:solidFill>
                <a:cs typeface="Times New Roman" pitchFamily="18" charset="0"/>
              </a:rPr>
              <a:t>экспертов и экспертных организаций</a:t>
            </a:r>
            <a:endParaRPr lang="ru-RU" sz="16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551723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598607">
            <a:off x="4311334" y="1865153"/>
            <a:ext cx="4842736" cy="4155000"/>
          </a:xfrm>
          <a:prstGeom prst="rect">
            <a:avLst/>
          </a:prstGeom>
          <a:noFill/>
        </p:spPr>
        <p:txBody>
          <a:bodyPr wrap="none" rtlCol="0">
            <a:prstTxWarp prst="textCircle">
              <a:avLst>
                <a:gd name="adj" fmla="val 11081018"/>
              </a:avLst>
            </a:prstTxWarp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из Реестра является общедоступной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21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09"/>
            <a:ext cx="770531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Вступление в силу Федерального закона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28.07.2012 №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139-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внесении изменений в Федеральный закон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защите детей от информации, 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причиняющей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вред их здоровью и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развитию»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отдельные законодательные 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акты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Федерации»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348880"/>
            <a:ext cx="42484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с 1 ноября 2012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ограничение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возобновление доступа к информации, распространяемой посредством информационно-телекоммуникационной сети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«Интернет»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диный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реестр доменных имен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взаимодействия оператора реестра с провайдером хостинга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получения доступа к содержащейся в реестре информации оператором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669" y="2348880"/>
            <a:ext cx="37803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с  30 июля 2012</a:t>
            </a: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информационной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 в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сети Интернет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информационной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продукции, оборот которой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допускается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знака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к операторам связи применять меры защиты от негативной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единые знаки информационной продукции в графической форме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00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22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20201" y="2420888"/>
            <a:ext cx="0" cy="3816424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444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1720" y="299695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Благодарю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3078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1089610"/>
            <a:ext cx="6856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Правовые механизмы по охране и защите детей от информации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628800"/>
            <a:ext cx="837435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28.07.2012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139-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ФЗ «О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внесении изменений в Федеральный закон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защите детей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информации, причиняющей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вред их здоровью 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развитию» 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отдельные законодательные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акты Российской Федерации»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Уточняет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размещаемой в сети Интернет информационной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информационной продукции, оборот которой на территории Российской Федерации допускается без знака информационной продукции</a:t>
            </a:r>
          </a:p>
          <a:p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>
              <a:spcAft>
                <a:spcPts val="600"/>
              </a:spcAft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Вводит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диные знаки информационной продукции в графической форме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Единый реестр запрещенных доменных имен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к операторам связи применять меры защиты от негативной информации при доступе к сети Интернет в доступных для детей местах</a:t>
            </a: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32789" y="6093296"/>
            <a:ext cx="651958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3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1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92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3130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Полномочия Роскомнадзора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132855"/>
            <a:ext cx="8201903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ккредитация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экспертов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экспертных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организаций для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проведения экспертизы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информационной продукции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едение реестра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экспертов и экспертных организаций,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аккредитованных для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проведения экспертизы информационной продукции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онтроль и надзор в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сфере защиты детей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Размещение на своем официальном Интернет-сайте результатов проведенных экспертиз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оздание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формирование и ведение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Реестра запрещенных доменных имен (с 1 ноября 2012 г.)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4946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4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0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92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804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правоприменения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(с 01.09.2012 по 01.10.2012)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4946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5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35941"/>
            <a:ext cx="848993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существлен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мониторинг в отношении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22276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СМИ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12820 –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телеканалов/телепрограмм;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2263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радиоканалов/радиопрограмм;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14150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печатных периодических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изданий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3043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информационных агентств/сетевых изданий</a:t>
            </a:r>
          </a:p>
          <a:p>
            <a:pPr>
              <a:spcAft>
                <a:spcPts val="600"/>
              </a:spcAft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ходе мониторинга выявлено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5072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нарушения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3014 - в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печатных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988 -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интернет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648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программах передач, опубликованных 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289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телеканалах/телепрограммах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133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радиоканалах/радиопрограммах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92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1126485"/>
            <a:ext cx="739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Соотношение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выявленных нарушений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проанализированных СМИ</a:t>
            </a:r>
          </a:p>
          <a:p>
            <a:endParaRPr lang="ru-RU" dirty="0"/>
          </a:p>
        </p:txBody>
      </p:sp>
      <p:sp>
        <p:nvSpPr>
          <p:cNvPr id="10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4946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6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534240994"/>
              </p:ext>
            </p:extLst>
          </p:nvPr>
        </p:nvGraphicFramePr>
        <p:xfrm>
          <a:off x="-349232" y="1556792"/>
          <a:ext cx="9108000" cy="551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2797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1089610"/>
            <a:ext cx="6058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пробелы области регулирования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6646" y="1959144"/>
            <a:ext cx="753977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Выявленные пробелы</a:t>
            </a:r>
            <a:endParaRPr lang="ru-RU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отсутствие 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в законе указания на разработку порядка размещения знака информационной продукции в печатных и сетевых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СМИ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отсутствие 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в законе указания на разработку порядка размещения знака информационной продукции в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рекламе 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информационной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продукции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4946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7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35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1089610"/>
            <a:ext cx="5269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Типовые нарушения установленных требований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6646" y="1959144"/>
            <a:ext cx="75397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результатам проведенного мониторинга выявлено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тсутствие информационного знака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частичная маркировка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тсутствие сообщений об ограничении распространения информационной продукции при возобновлении трансляции после перерыва на рекламу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 маркировки анонсов передач</a:t>
            </a:r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 bwMode="auto">
          <a:xfrm rot="5400000">
            <a:off x="8568077" y="6279958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4946" y="6093296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8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71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 bwMode="auto">
          <a:xfrm>
            <a:off x="1403648" y="190341"/>
            <a:ext cx="7110790" cy="62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ru-RU" sz="1600" b="0" dirty="0" smtClean="0">
                <a:ln w="1270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itchFamily="18" charset="0"/>
                <a:cs typeface="Tahoma" pitchFamily="34" charset="0"/>
              </a:rPr>
              <a:t>Федеральная служба по надзору в сфере связи, информационных технологий и массовых коммуникаций (Роскомнадзор)</a:t>
            </a:r>
            <a:endParaRPr lang="ru-RU" sz="1600" b="0" dirty="0">
              <a:ln w="12700">
                <a:solidFill>
                  <a:srgbClr val="FFC000"/>
                </a:solidFill>
              </a:ln>
              <a:solidFill>
                <a:srgbClr val="FFC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itchFamily="18" charset="0"/>
              <a:cs typeface="Tahoma" pitchFamily="34" charset="0"/>
            </a:endParaRPr>
          </a:p>
        </p:txBody>
      </p:sp>
      <p:pic>
        <p:nvPicPr>
          <p:cNvPr id="3" name="Picture 2" descr="C:\Documents and Settings\vasilev\Мои документы\Downloads\Герб_РКН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-10890"/>
            <a:ext cx="1027097" cy="931614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53912" y="939040"/>
            <a:ext cx="7704856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FFC000">
                    <a:alpha val="0"/>
                  </a:srgbClr>
                </a:gs>
                <a:gs pos="53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1089610"/>
            <a:ext cx="632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при осуществлении телевизионного вещания</a:t>
            </a:r>
            <a:endParaRPr lang="ru-RU" dirty="0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 rot="5400000">
            <a:off x="8568077" y="6323555"/>
            <a:ext cx="691669" cy="23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000" dirty="0" smtClean="0">
                <a:ln w="18415" cmpd="sng">
                  <a:noFill/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t>слайд </a:t>
            </a:r>
            <a:endParaRPr lang="ru-RU" sz="1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60432" y="6165304"/>
            <a:ext cx="843737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5D225B6-CF47-4699-88CF-E911604E8901}" type="slidenum">
              <a:rPr lang="ru-RU" sz="4000" smtClean="0">
                <a:ln w="18415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charset="0"/>
              </a:rPr>
              <a:pPr eaLnBrk="1" hangingPunct="1"/>
              <a:t>9</a:t>
            </a:fld>
            <a:endParaRPr lang="ru-RU" sz="4000" dirty="0" smtClean="0">
              <a:ln w="18415" cmpd="sng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3" y="1772816"/>
            <a:ext cx="432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Знак информационной продукции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46300" y="1669450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56176" y="1628800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16+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1628800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12+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948264" y="1634902"/>
            <a:ext cx="720080" cy="5760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18+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7" y="2420888"/>
            <a:ext cx="82303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размещается в углу кадра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должен быть не менее размера логотипа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телеканала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демонстрируется в начале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трансляции,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при каждом возобновлении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трансляции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(после прерывания рекламой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(или) иной информацией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родолжительность демонстрации – не менее 8 секунд</a:t>
            </a:r>
          </a:p>
          <a:p>
            <a:pPr>
              <a:buClr>
                <a:srgbClr val="FFC000"/>
              </a:buClr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маркируется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информационная продукция, имеющая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значительную историческую, художественную или иную культурную ценность для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нформационная продукция, транслируемая в эфире без предварительной записи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63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816</TotalTime>
  <Words>1812</Words>
  <Application>Microsoft Office PowerPoint</Application>
  <PresentationFormat>Экран (4:3)</PresentationFormat>
  <Paragraphs>292</Paragraphs>
  <Slides>23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Базовая</vt:lpstr>
      <vt:lpstr>1_Базовая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Особенности при осуществлении радиовещания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000159</dc:creator>
  <cp:lastModifiedBy>Фамилия</cp:lastModifiedBy>
  <cp:revision>79</cp:revision>
  <dcterms:created xsi:type="dcterms:W3CDTF">2012-10-02T10:20:21Z</dcterms:created>
  <dcterms:modified xsi:type="dcterms:W3CDTF">2012-10-17T14:50:57Z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-1684412396</vt:i4>
  </property>
  <property fmtid="{D5CDD505-2E9C-101B-9397-08002B2CF9AE}" pid="4" name="_EmailSubject">
    <vt:lpwstr>на сайт</vt:lpwstr>
  </property>
  <property fmtid="{D5CDD505-2E9C-101B-9397-08002B2CF9AE}" pid="5" name="_AuthorEmail">
    <vt:lpwstr>O.Chumak@rsoc.ru</vt:lpwstr>
  </property>
  <property fmtid="{D5CDD505-2E9C-101B-9397-08002B2CF9AE}" pid="6" name="_AuthorEmailDisplayName">
    <vt:lpwstr>Чумак Ольга Михайловна</vt:lpwstr>
  </property>
</Properties>
</file>