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72" r:id="rId2"/>
  </p:sldMasterIdLst>
  <p:notesMasterIdLst>
    <p:notesMasterId r:id="rId13"/>
  </p:notesMasterIdLst>
  <p:handoutMasterIdLst>
    <p:handoutMasterId r:id="rId14"/>
  </p:handoutMasterIdLst>
  <p:sldIdLst>
    <p:sldId id="451" r:id="rId3"/>
    <p:sldId id="460" r:id="rId4"/>
    <p:sldId id="441" r:id="rId5"/>
    <p:sldId id="442" r:id="rId6"/>
    <p:sldId id="443" r:id="rId7"/>
    <p:sldId id="444" r:id="rId8"/>
    <p:sldId id="452" r:id="rId9"/>
    <p:sldId id="446" r:id="rId10"/>
    <p:sldId id="447" r:id="rId11"/>
    <p:sldId id="448" r:id="rId12"/>
  </p:sldIdLst>
  <p:sldSz cx="9144000" cy="6858000" type="screen4x3"/>
  <p:notesSz cx="6797675" cy="992822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EFF"/>
    <a:srgbClr val="99CCFF"/>
    <a:srgbClr val="4F81BD"/>
    <a:srgbClr val="0099CC"/>
    <a:srgbClr val="7C8090"/>
    <a:srgbClr val="0033CC"/>
    <a:srgbClr val="FFFFFF"/>
    <a:srgbClr val="000000"/>
    <a:srgbClr val="F8F8F8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9" autoAdjust="0"/>
    <p:restoredTop sz="97805" autoAdjust="0"/>
  </p:normalViewPr>
  <p:slideViewPr>
    <p:cSldViewPr>
      <p:cViewPr>
        <p:scale>
          <a:sx n="100" d="100"/>
          <a:sy n="100" d="100"/>
        </p:scale>
        <p:origin x="-72" y="-126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6.11.2014%20so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771336189773215E-2"/>
          <c:y val="3.2398847445344242E-2"/>
          <c:w val="0.92762811625622155"/>
          <c:h val="0.54522138535733922"/>
        </c:manualLayout>
      </c:layout>
      <c:lineChart>
        <c:grouping val="standard"/>
        <c:varyColors val="0"/>
        <c:ser>
          <c:idx val="3"/>
          <c:order val="0"/>
          <c:tx>
            <c:strRef>
              <c:f>'Проконтр и приняты меры'!$B$12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 и приняты меры'!$AK$11:$AX$11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 и приняты меры'!$AK$12:$AX$12</c:f>
              <c:numCache>
                <c:formatCode>General</c:formatCode>
                <c:ptCount val="14"/>
                <c:pt idx="0">
                  <c:v>10487</c:v>
                </c:pt>
                <c:pt idx="1">
                  <c:v>10971</c:v>
                </c:pt>
                <c:pt idx="2">
                  <c:v>10531</c:v>
                </c:pt>
                <c:pt idx="3">
                  <c:v>10292</c:v>
                </c:pt>
                <c:pt idx="4">
                  <c:v>9874</c:v>
                </c:pt>
                <c:pt idx="5">
                  <c:v>10041</c:v>
                </c:pt>
                <c:pt idx="6">
                  <c:v>10397</c:v>
                </c:pt>
                <c:pt idx="7">
                  <c:v>10228</c:v>
                </c:pt>
                <c:pt idx="8">
                  <c:v>7211</c:v>
                </c:pt>
                <c:pt idx="9">
                  <c:v>10234</c:v>
                </c:pt>
                <c:pt idx="10">
                  <c:v>10753</c:v>
                </c:pt>
                <c:pt idx="11">
                  <c:v>11248</c:v>
                </c:pt>
                <c:pt idx="12">
                  <c:v>11212</c:v>
                </c:pt>
                <c:pt idx="13">
                  <c:v>10978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898304"/>
        <c:axId val="228899840"/>
      </c:lineChart>
      <c:catAx>
        <c:axId val="228898304"/>
        <c:scaling>
          <c:orientation val="minMax"/>
        </c:scaling>
        <c:delete val="0"/>
        <c:axPos val="b"/>
        <c:majorTickMark val="none"/>
        <c:minorTickMark val="out"/>
        <c:tickLblPos val="nextTo"/>
        <c:crossAx val="228899840"/>
        <c:crosses val="autoZero"/>
        <c:auto val="1"/>
        <c:lblAlgn val="ctr"/>
        <c:lblOffset val="100"/>
        <c:noMultiLvlLbl val="0"/>
      </c:catAx>
      <c:valAx>
        <c:axId val="228899840"/>
        <c:scaling>
          <c:orientation val="minMax"/>
          <c:max val="14000"/>
          <c:min val="6000"/>
        </c:scaling>
        <c:delete val="0"/>
        <c:axPos val="l"/>
        <c:numFmt formatCode="General" sourceLinked="1"/>
        <c:majorTickMark val="none"/>
        <c:minorTickMark val="none"/>
        <c:tickLblPos val="nextTo"/>
        <c:crossAx val="228898304"/>
        <c:crosses val="autoZero"/>
        <c:crossBetween val="between"/>
        <c:majorUnit val="2000"/>
      </c:valAx>
    </c:plotArea>
    <c:legend>
      <c:legendPos val="t"/>
      <c:layout>
        <c:manualLayout>
          <c:xMode val="edge"/>
          <c:yMode val="edge"/>
          <c:x val="0.3726014753698742"/>
          <c:y val="0.8012042806893781"/>
          <c:w val="0.29190098477619897"/>
          <c:h val="0.14802560673309623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381666854575307E-2"/>
          <c:y val="4.7908565255902494E-2"/>
          <c:w val="0.93822706362869623"/>
          <c:h val="0.6148942747974202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РЭС'!$R$62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9464497247578565E-2"/>
                  <c:y val="-6.2950829244285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101719737266289E-2"/>
                  <c:y val="7.3623674687834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710755826417387E-2"/>
                  <c:y val="-7.94360974968888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673425130834965E-2"/>
                  <c:y val="7.4371276652870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027689199953556E-2"/>
                  <c:y val="-8.4720923940102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874362048462646E-2"/>
                  <c:y val="7.85227093220335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490896074360103E-2"/>
                  <c:y val="-8.9440617517137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032309014470537E-2"/>
                  <c:y val="8.8229068698087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312407773547107E-2"/>
                  <c:y val="8.57933209011053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687744957051183E-2"/>
                  <c:y val="8.05402962151217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694532545870746E-2"/>
                  <c:y val="8.6089442181537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4096810907486121E-2"/>
                  <c:y val="-8.969142895275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8266486850915236E-2"/>
                  <c:y val="8.09922982400072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840266648084918E-2"/>
                  <c:y val="-9.0738280785681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РЭС'!$X$61:$AK$61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РЭС'!$X$62:$AK$62</c:f>
              <c:numCache>
                <c:formatCode>General</c:formatCode>
                <c:ptCount val="14"/>
                <c:pt idx="0">
                  <c:v>53</c:v>
                </c:pt>
                <c:pt idx="1">
                  <c:v>50</c:v>
                </c:pt>
                <c:pt idx="2">
                  <c:v>47</c:v>
                </c:pt>
                <c:pt idx="3">
                  <c:v>54</c:v>
                </c:pt>
                <c:pt idx="4">
                  <c:v>55</c:v>
                </c:pt>
                <c:pt idx="5">
                  <c:v>49</c:v>
                </c:pt>
                <c:pt idx="6">
                  <c:v>33</c:v>
                </c:pt>
                <c:pt idx="7">
                  <c:v>54</c:v>
                </c:pt>
                <c:pt idx="8">
                  <c:v>28</c:v>
                </c:pt>
                <c:pt idx="9">
                  <c:v>52</c:v>
                </c:pt>
                <c:pt idx="10">
                  <c:v>59</c:v>
                </c:pt>
                <c:pt idx="11">
                  <c:v>54</c:v>
                </c:pt>
                <c:pt idx="12">
                  <c:v>52</c:v>
                </c:pt>
                <c:pt idx="13">
                  <c:v>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РЭС'!$R$63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9431863052516667E-2"/>
                  <c:y val="4.63638581703448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06053276789793E-2"/>
                  <c:y val="-7.94355761566064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117166154435896E-2"/>
                  <c:y val="7.946894193468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06053276789793E-2"/>
                  <c:y val="-7.2814554569469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06053276789793E-2"/>
                  <c:y val="7.946894193468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532216074628944E-2"/>
                  <c:y val="-8.605711908402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06053276789793E-2"/>
                  <c:y val="7.2847920347546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535409843681045E-2"/>
                  <c:y val="-9.26776676474820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06053276789793E-2"/>
                  <c:y val="-8.60565977437435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06053276789793E-2"/>
                  <c:y val="-8.6056597743743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06053276789793E-2"/>
                  <c:y val="-6.61935329823322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3532274173692781E-2"/>
                  <c:y val="7.2847958326121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06053276789793E-2"/>
                  <c:y val="-8.60565977437435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535409843681045E-2"/>
                  <c:y val="7.9468983365065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РЭС'!$X$61:$AK$61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РЭС'!$X$63:$AK$63</c:f>
              <c:numCache>
                <c:formatCode>General</c:formatCode>
                <c:ptCount val="14"/>
                <c:pt idx="0">
                  <c:v>38</c:v>
                </c:pt>
                <c:pt idx="1">
                  <c:v>55</c:v>
                </c:pt>
                <c:pt idx="2">
                  <c:v>30</c:v>
                </c:pt>
                <c:pt idx="3">
                  <c:v>54</c:v>
                </c:pt>
                <c:pt idx="4">
                  <c:v>55</c:v>
                </c:pt>
                <c:pt idx="5">
                  <c:v>52</c:v>
                </c:pt>
                <c:pt idx="6">
                  <c:v>33</c:v>
                </c:pt>
                <c:pt idx="7">
                  <c:v>62</c:v>
                </c:pt>
                <c:pt idx="8">
                  <c:v>35</c:v>
                </c:pt>
                <c:pt idx="9">
                  <c:v>53</c:v>
                </c:pt>
                <c:pt idx="10">
                  <c:v>66</c:v>
                </c:pt>
                <c:pt idx="11">
                  <c:v>51</c:v>
                </c:pt>
                <c:pt idx="12">
                  <c:v>52</c:v>
                </c:pt>
                <c:pt idx="13">
                  <c:v>45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425536"/>
        <c:axId val="229427072"/>
      </c:lineChart>
      <c:catAx>
        <c:axId val="229425536"/>
        <c:scaling>
          <c:orientation val="minMax"/>
        </c:scaling>
        <c:delete val="0"/>
        <c:axPos val="b"/>
        <c:majorTickMark val="out"/>
        <c:minorTickMark val="none"/>
        <c:tickLblPos val="nextTo"/>
        <c:crossAx val="229427072"/>
        <c:crosses val="autoZero"/>
        <c:auto val="1"/>
        <c:lblAlgn val="ctr"/>
        <c:lblOffset val="100"/>
        <c:noMultiLvlLbl val="0"/>
      </c:catAx>
      <c:valAx>
        <c:axId val="229427072"/>
        <c:scaling>
          <c:orientation val="minMax"/>
          <c:max val="12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229425536"/>
        <c:crosses val="autoZero"/>
        <c:crossBetween val="between"/>
        <c:majorUnit val="4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119253744700697E-2"/>
          <c:y val="8.4875884690649231E-2"/>
          <c:w val="0.95893110725359554"/>
          <c:h val="0.54803622382565664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РЭС'!$R$78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cat>
            <c:strRef>
              <c:f>'Проконтролировано РЭС'!$X$77:$AK$77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РЭС'!$X$78:$AK$78</c:f>
              <c:numCache>
                <c:formatCode>General</c:formatCode>
                <c:ptCount val="14"/>
                <c:pt idx="0">
                  <c:v>541</c:v>
                </c:pt>
                <c:pt idx="1">
                  <c:v>553</c:v>
                </c:pt>
                <c:pt idx="2">
                  <c:v>542</c:v>
                </c:pt>
                <c:pt idx="3">
                  <c:v>554</c:v>
                </c:pt>
                <c:pt idx="4">
                  <c:v>543</c:v>
                </c:pt>
                <c:pt idx="5">
                  <c:v>537</c:v>
                </c:pt>
                <c:pt idx="6">
                  <c:v>544</c:v>
                </c:pt>
                <c:pt idx="7">
                  <c:v>551</c:v>
                </c:pt>
                <c:pt idx="8">
                  <c:v>385</c:v>
                </c:pt>
                <c:pt idx="9">
                  <c:v>465</c:v>
                </c:pt>
                <c:pt idx="10">
                  <c:v>565</c:v>
                </c:pt>
                <c:pt idx="11">
                  <c:v>558</c:v>
                </c:pt>
                <c:pt idx="12">
                  <c:v>563</c:v>
                </c:pt>
                <c:pt idx="13">
                  <c:v>565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478784"/>
        <c:axId val="229480320"/>
      </c:lineChart>
      <c:catAx>
        <c:axId val="229478784"/>
        <c:scaling>
          <c:orientation val="minMax"/>
        </c:scaling>
        <c:delete val="0"/>
        <c:axPos val="b"/>
        <c:majorTickMark val="out"/>
        <c:minorTickMark val="none"/>
        <c:tickLblPos val="nextTo"/>
        <c:crossAx val="229480320"/>
        <c:crosses val="autoZero"/>
        <c:auto val="1"/>
        <c:lblAlgn val="ctr"/>
        <c:lblOffset val="100"/>
        <c:noMultiLvlLbl val="0"/>
      </c:catAx>
      <c:valAx>
        <c:axId val="229480320"/>
        <c:scaling>
          <c:orientation val="minMax"/>
          <c:max val="600"/>
          <c:min val="350"/>
        </c:scaling>
        <c:delete val="0"/>
        <c:axPos val="l"/>
        <c:numFmt formatCode="General" sourceLinked="1"/>
        <c:majorTickMark val="out"/>
        <c:minorTickMark val="none"/>
        <c:tickLblPos val="nextTo"/>
        <c:crossAx val="2294787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7817040855213596"/>
          <c:y val="0.84164145136679858"/>
          <c:w val="0.23462673899733946"/>
          <c:h val="0.1237343859104662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75686024774495E-2"/>
          <c:y val="3.8746156730408696E-2"/>
          <c:w val="0.95616668848549236"/>
          <c:h val="0.6010673256974059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РЭС'!$R$85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4295167266385358E-2"/>
                  <c:y val="-8.49629598207571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63253477138733E-2"/>
                  <c:y val="-6.89370980794858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718402559714158E-2"/>
                  <c:y val="-9.49993692123859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067508093327843E-2"/>
                  <c:y val="8.22233032226360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907995243977453E-2"/>
                  <c:y val="-0.108600692709472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400081904841742E-2"/>
                  <c:y val="-9.3015555938741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500181827283916E-2"/>
                  <c:y val="-9.27637917993202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86053778051249E-2"/>
                  <c:y val="-8.3940477889103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13670887889108E-2"/>
                  <c:y val="-8.2919648676089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816510438564814E-2"/>
                  <c:y val="5.45463259789190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477219922366516E-2"/>
                  <c:y val="-8.3940477889103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470786001175739E-2"/>
                  <c:y val="-0.1045570411047652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436314230461283E-2"/>
                  <c:y val="-9.6912666490743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460547778548265E-2"/>
                  <c:y val="8.39757358867469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РЭС'!$X$84:$AK$84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РЭС'!$X$85:$AK$85</c:f>
              <c:numCache>
                <c:formatCode>General</c:formatCode>
                <c:ptCount val="14"/>
                <c:pt idx="0">
                  <c:v>37</c:v>
                </c:pt>
                <c:pt idx="1">
                  <c:v>41</c:v>
                </c:pt>
                <c:pt idx="2">
                  <c:v>41</c:v>
                </c:pt>
                <c:pt idx="3">
                  <c:v>38</c:v>
                </c:pt>
                <c:pt idx="4">
                  <c:v>35</c:v>
                </c:pt>
                <c:pt idx="5">
                  <c:v>33</c:v>
                </c:pt>
                <c:pt idx="6">
                  <c:v>39</c:v>
                </c:pt>
                <c:pt idx="7">
                  <c:v>39</c:v>
                </c:pt>
                <c:pt idx="8">
                  <c:v>34</c:v>
                </c:pt>
                <c:pt idx="9">
                  <c:v>43</c:v>
                </c:pt>
                <c:pt idx="10">
                  <c:v>41</c:v>
                </c:pt>
                <c:pt idx="11">
                  <c:v>35</c:v>
                </c:pt>
                <c:pt idx="12">
                  <c:v>40</c:v>
                </c:pt>
                <c:pt idx="13">
                  <c:v>40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РЭС'!$R$86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3885313405233671E-2"/>
                  <c:y val="6.1269585404511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218575781955392E-2"/>
                  <c:y val="3.6979028653183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27320900375577E-2"/>
                  <c:y val="6.06481631960493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681535988172639E-2"/>
                  <c:y val="-7.1146782900532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952493430646995E-2"/>
                  <c:y val="7.03165672372769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016824836367346E-2"/>
                  <c:y val="7.7687141463350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766564039054615E-2"/>
                  <c:y val="9.3684906987749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604246735554593E-2"/>
                  <c:y val="5.66965129289425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4409660407305068E-3"/>
                  <c:y val="2.79513285378783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636118256783153E-2"/>
                  <c:y val="-8.65313898096673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11491791728292E-2"/>
                  <c:y val="8.5891787696170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11491791728292E-2"/>
                  <c:y val="9.48296900987279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350370503173409E-2"/>
                  <c:y val="7.3193399482478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532613589840136E-2"/>
                  <c:y val="-8.097770427464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РЭС'!$X$84:$AK$84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РЭС'!$X$86:$AK$86</c:f>
              <c:numCache>
                <c:formatCode>General</c:formatCode>
                <c:ptCount val="14"/>
                <c:pt idx="0">
                  <c:v>28</c:v>
                </c:pt>
                <c:pt idx="1">
                  <c:v>16</c:v>
                </c:pt>
                <c:pt idx="2">
                  <c:v>30</c:v>
                </c:pt>
                <c:pt idx="3">
                  <c:v>66</c:v>
                </c:pt>
                <c:pt idx="4">
                  <c:v>34</c:v>
                </c:pt>
                <c:pt idx="5">
                  <c:v>32</c:v>
                </c:pt>
                <c:pt idx="6">
                  <c:v>36</c:v>
                </c:pt>
                <c:pt idx="7">
                  <c:v>35</c:v>
                </c:pt>
                <c:pt idx="8">
                  <c:v>21</c:v>
                </c:pt>
                <c:pt idx="9">
                  <c:v>61</c:v>
                </c:pt>
                <c:pt idx="10">
                  <c:v>39</c:v>
                </c:pt>
                <c:pt idx="11">
                  <c:v>35</c:v>
                </c:pt>
                <c:pt idx="12">
                  <c:v>38</c:v>
                </c:pt>
                <c:pt idx="13">
                  <c:v>48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518336"/>
        <c:axId val="229540608"/>
      </c:lineChart>
      <c:catAx>
        <c:axId val="229518336"/>
        <c:scaling>
          <c:orientation val="minMax"/>
        </c:scaling>
        <c:delete val="0"/>
        <c:axPos val="b"/>
        <c:majorTickMark val="out"/>
        <c:minorTickMark val="none"/>
        <c:tickLblPos val="nextTo"/>
        <c:crossAx val="229540608"/>
        <c:crosses val="autoZero"/>
        <c:auto val="1"/>
        <c:lblAlgn val="ctr"/>
        <c:lblOffset val="100"/>
        <c:noMultiLvlLbl val="0"/>
      </c:catAx>
      <c:valAx>
        <c:axId val="229540608"/>
        <c:scaling>
          <c:orientation val="minMax"/>
          <c:max val="120"/>
        </c:scaling>
        <c:delete val="0"/>
        <c:axPos val="l"/>
        <c:numFmt formatCode="General" sourceLinked="1"/>
        <c:majorTickMark val="out"/>
        <c:minorTickMark val="none"/>
        <c:tickLblPos val="nextTo"/>
        <c:crossAx val="229518336"/>
        <c:crosses val="autoZero"/>
        <c:crossBetween val="between"/>
        <c:majorUnit val="4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836029058880099E-2"/>
          <c:y val="4.2465648029312492E-2"/>
          <c:w val="0.92839949019428625"/>
          <c:h val="0.61526279086552571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РЭС'!$R$100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cat>
            <c:strRef>
              <c:f>'Проконтролировано РЭС'!$X$99:$AK$99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РЭС'!$X$100:$AK$100</c:f>
              <c:numCache>
                <c:formatCode>General</c:formatCode>
                <c:ptCount val="14"/>
                <c:pt idx="0">
                  <c:v>1960</c:v>
                </c:pt>
                <c:pt idx="1">
                  <c:v>2146</c:v>
                </c:pt>
                <c:pt idx="2">
                  <c:v>2006</c:v>
                </c:pt>
                <c:pt idx="3">
                  <c:v>1780</c:v>
                </c:pt>
                <c:pt idx="4">
                  <c:v>1549</c:v>
                </c:pt>
                <c:pt idx="5">
                  <c:v>1712</c:v>
                </c:pt>
                <c:pt idx="6">
                  <c:v>1797</c:v>
                </c:pt>
                <c:pt idx="7">
                  <c:v>1815</c:v>
                </c:pt>
                <c:pt idx="8">
                  <c:v>986</c:v>
                </c:pt>
                <c:pt idx="9">
                  <c:v>1747</c:v>
                </c:pt>
                <c:pt idx="10">
                  <c:v>1746</c:v>
                </c:pt>
                <c:pt idx="11">
                  <c:v>1969</c:v>
                </c:pt>
                <c:pt idx="12">
                  <c:v>1965</c:v>
                </c:pt>
                <c:pt idx="13">
                  <c:v>2047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612544"/>
        <c:axId val="229626624"/>
      </c:lineChart>
      <c:catAx>
        <c:axId val="229612544"/>
        <c:scaling>
          <c:orientation val="minMax"/>
        </c:scaling>
        <c:delete val="0"/>
        <c:axPos val="b"/>
        <c:majorTickMark val="out"/>
        <c:minorTickMark val="none"/>
        <c:tickLblPos val="nextTo"/>
        <c:crossAx val="229626624"/>
        <c:crosses val="autoZero"/>
        <c:auto val="1"/>
        <c:lblAlgn val="ctr"/>
        <c:lblOffset val="100"/>
        <c:noMultiLvlLbl val="0"/>
      </c:catAx>
      <c:valAx>
        <c:axId val="229626624"/>
        <c:scaling>
          <c:orientation val="minMax"/>
          <c:max val="26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crossAx val="229612544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7078142666961317"/>
          <c:y val="0.81662989119132268"/>
          <c:w val="0.24396298153145263"/>
          <c:h val="0.1419587415662123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653382661867246E-2"/>
          <c:y val="8.3836295949600598E-2"/>
          <c:w val="0.92329016172673017"/>
          <c:h val="0.59829067779516332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РЭС'!$R$105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360075697702109E-2"/>
                  <c:y val="7.1464353382428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121400058662187E-2"/>
                  <c:y val="-6.31699977315851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15510089185966E-2"/>
                  <c:y val="-7.7120262006777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095329812918243E-2"/>
                  <c:y val="7.1615826627755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46757523516457E-2"/>
                  <c:y val="6.3459550622925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9316409625965481E-2"/>
                  <c:y val="5.8803055837079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434803980410523E-2"/>
                  <c:y val="-6.7206173041002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583028138355664E-2"/>
                  <c:y val="7.5119091777337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9509565435866533E-2"/>
                  <c:y val="6.7357316221891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868400918832397E-2"/>
                  <c:y val="-7.1218489235738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9889794491963757E-2"/>
                  <c:y val="7.03013876273062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118510849015162E-2"/>
                  <c:y val="-6.2389195725255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5681247970164135E-2"/>
                  <c:y val="7.2589760589748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727118698360661E-2"/>
                  <c:y val="-7.22602076232367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РЭС'!$X$104:$AK$104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РЭС'!$X$105:$AK$105</c:f>
              <c:numCache>
                <c:formatCode>General</c:formatCode>
                <c:ptCount val="14"/>
                <c:pt idx="0">
                  <c:v>112</c:v>
                </c:pt>
                <c:pt idx="1">
                  <c:v>123</c:v>
                </c:pt>
                <c:pt idx="2">
                  <c:v>146</c:v>
                </c:pt>
                <c:pt idx="3">
                  <c:v>100</c:v>
                </c:pt>
                <c:pt idx="4">
                  <c:v>83</c:v>
                </c:pt>
                <c:pt idx="5">
                  <c:v>132</c:v>
                </c:pt>
                <c:pt idx="6">
                  <c:v>130</c:v>
                </c:pt>
                <c:pt idx="7">
                  <c:v>106</c:v>
                </c:pt>
                <c:pt idx="8">
                  <c:v>56</c:v>
                </c:pt>
                <c:pt idx="9">
                  <c:v>113</c:v>
                </c:pt>
                <c:pt idx="10">
                  <c:v>89</c:v>
                </c:pt>
                <c:pt idx="11">
                  <c:v>160</c:v>
                </c:pt>
                <c:pt idx="12">
                  <c:v>118</c:v>
                </c:pt>
                <c:pt idx="13">
                  <c:v>138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РЭС'!$R$106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2102283550386837E-2"/>
                  <c:y val="-8.0116422439753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724268805955498E-2"/>
                  <c:y val="7.00117509728384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92798393471341E-2"/>
                  <c:y val="5.77248286275896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620730960923301E-2"/>
                  <c:y val="-7.47124980936600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709221374056245E-2"/>
                  <c:y val="-7.1099686270242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617898678701464E-2"/>
                  <c:y val="-7.5211094008756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042688538336924E-2"/>
                  <c:y val="6.5998404149212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861405628491901E-2"/>
                  <c:y val="-8.3010351954779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194758797076375E-2"/>
                  <c:y val="-6.9529224017554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800228097275045E-2"/>
                  <c:y val="5.13499015235374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477918856273698E-2"/>
                  <c:y val="-8.98905611551975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195704514523295E-2"/>
                  <c:y val="8.73315361257227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8584718352543318E-2"/>
                  <c:y val="-7.3899210338519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136794493460587E-2"/>
                  <c:y val="8.2741160240627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РЭС'!$X$104:$AK$104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РЭС'!$X$106:$AK$106</c:f>
              <c:numCache>
                <c:formatCode>General</c:formatCode>
                <c:ptCount val="14"/>
                <c:pt idx="0">
                  <c:v>134</c:v>
                </c:pt>
                <c:pt idx="1">
                  <c:v>112</c:v>
                </c:pt>
                <c:pt idx="2">
                  <c:v>98</c:v>
                </c:pt>
                <c:pt idx="3">
                  <c:v>137</c:v>
                </c:pt>
                <c:pt idx="4">
                  <c:v>105</c:v>
                </c:pt>
                <c:pt idx="5">
                  <c:v>135</c:v>
                </c:pt>
                <c:pt idx="6">
                  <c:v>99</c:v>
                </c:pt>
                <c:pt idx="7">
                  <c:v>140</c:v>
                </c:pt>
                <c:pt idx="8">
                  <c:v>69</c:v>
                </c:pt>
                <c:pt idx="9">
                  <c:v>106</c:v>
                </c:pt>
                <c:pt idx="10">
                  <c:v>129</c:v>
                </c:pt>
                <c:pt idx="11">
                  <c:v>119</c:v>
                </c:pt>
                <c:pt idx="12">
                  <c:v>133</c:v>
                </c:pt>
                <c:pt idx="13">
                  <c:v>105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660544"/>
        <c:axId val="229662080"/>
      </c:lineChart>
      <c:catAx>
        <c:axId val="229660544"/>
        <c:scaling>
          <c:orientation val="minMax"/>
        </c:scaling>
        <c:delete val="0"/>
        <c:axPos val="b"/>
        <c:majorTickMark val="out"/>
        <c:minorTickMark val="none"/>
        <c:tickLblPos val="nextTo"/>
        <c:crossAx val="229662080"/>
        <c:crosses val="autoZero"/>
        <c:auto val="1"/>
        <c:lblAlgn val="ctr"/>
        <c:lblOffset val="100"/>
        <c:noMultiLvlLbl val="0"/>
      </c:catAx>
      <c:valAx>
        <c:axId val="229662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9660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048465467360594"/>
          <c:y val="0.85637803172666571"/>
          <c:w val="0.45903069065278812"/>
          <c:h val="0.1173597127695047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86155933987908E-2"/>
          <c:y val="0.11212693440111728"/>
          <c:w val="0.93671852761673968"/>
          <c:h val="0.57492718497421558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РЭС'!$R$126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cat>
            <c:strRef>
              <c:f>'Проконтролировано РЭС'!$X$125:$AK$125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РЭС'!$X$126:$AK$126</c:f>
              <c:numCache>
                <c:formatCode>General</c:formatCode>
                <c:ptCount val="14"/>
                <c:pt idx="0">
                  <c:v>1635</c:v>
                </c:pt>
                <c:pt idx="1">
                  <c:v>1605</c:v>
                </c:pt>
                <c:pt idx="2">
                  <c:v>1540</c:v>
                </c:pt>
                <c:pt idx="3">
                  <c:v>1433</c:v>
                </c:pt>
                <c:pt idx="4">
                  <c:v>1498</c:v>
                </c:pt>
                <c:pt idx="5">
                  <c:v>1565</c:v>
                </c:pt>
                <c:pt idx="6">
                  <c:v>1670</c:v>
                </c:pt>
                <c:pt idx="7">
                  <c:v>1417</c:v>
                </c:pt>
                <c:pt idx="8">
                  <c:v>1162</c:v>
                </c:pt>
                <c:pt idx="9">
                  <c:v>1575</c:v>
                </c:pt>
                <c:pt idx="10">
                  <c:v>1629</c:v>
                </c:pt>
                <c:pt idx="11">
                  <c:v>1686</c:v>
                </c:pt>
                <c:pt idx="12">
                  <c:v>1730</c:v>
                </c:pt>
                <c:pt idx="13">
                  <c:v>1935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836672"/>
        <c:axId val="229838208"/>
      </c:lineChart>
      <c:catAx>
        <c:axId val="229836672"/>
        <c:scaling>
          <c:orientation val="minMax"/>
        </c:scaling>
        <c:delete val="0"/>
        <c:axPos val="b"/>
        <c:majorTickMark val="out"/>
        <c:minorTickMark val="none"/>
        <c:tickLblPos val="nextTo"/>
        <c:crossAx val="229838208"/>
        <c:crosses val="autoZero"/>
        <c:auto val="1"/>
        <c:lblAlgn val="ctr"/>
        <c:lblOffset val="100"/>
        <c:noMultiLvlLbl val="0"/>
      </c:catAx>
      <c:valAx>
        <c:axId val="229838208"/>
        <c:scaling>
          <c:orientation val="minMax"/>
          <c:max val="20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crossAx val="229836672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6570354522653786"/>
          <c:y val="0.8448506605837991"/>
          <c:w val="0.24799428061083281"/>
          <c:h val="0.1457425372779263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041684600192546E-2"/>
          <c:y val="6.4671231323077685E-2"/>
          <c:w val="0.93612364435648687"/>
          <c:h val="0.6197753715291357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РЭС'!$R$136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1868427735674607E-2"/>
                  <c:y val="-7.8524940456951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058939209297215E-2"/>
                  <c:y val="-8.2488619863230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981399997320865E-2"/>
                  <c:y val="-9.53333052901062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18496624031954E-2"/>
                  <c:y val="-0.103527962203409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151688223838937E-2"/>
                  <c:y val="-9.0847276408067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878671387800715E-2"/>
                  <c:y val="-7.8234213837415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656213225102903E-2"/>
                  <c:y val="-8.6551338008032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201766299215529E-2"/>
                  <c:y val="-9.5784836743159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4290177280236105E-2"/>
                  <c:y val="-7.66714251408240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578828402511606E-2"/>
                  <c:y val="6.17282898831928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044062174383258E-2"/>
                  <c:y val="-9.22082603632591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650342547331405E-2"/>
                  <c:y val="6.3215468360051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1647779921711678E-2"/>
                  <c:y val="7.6813061186239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539040884532706E-2"/>
                  <c:y val="8.3429487879202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РЭС'!$X$135:$AK$135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РЭС'!$X$136:$AK$136</c:f>
              <c:numCache>
                <c:formatCode>General</c:formatCode>
                <c:ptCount val="14"/>
                <c:pt idx="0">
                  <c:v>85</c:v>
                </c:pt>
                <c:pt idx="1">
                  <c:v>84</c:v>
                </c:pt>
                <c:pt idx="2">
                  <c:v>77</c:v>
                </c:pt>
                <c:pt idx="3">
                  <c:v>76</c:v>
                </c:pt>
                <c:pt idx="4">
                  <c:v>83</c:v>
                </c:pt>
                <c:pt idx="5">
                  <c:v>84</c:v>
                </c:pt>
                <c:pt idx="6">
                  <c:v>92</c:v>
                </c:pt>
                <c:pt idx="7">
                  <c:v>80</c:v>
                </c:pt>
                <c:pt idx="8">
                  <c:v>59</c:v>
                </c:pt>
                <c:pt idx="9">
                  <c:v>85</c:v>
                </c:pt>
                <c:pt idx="10">
                  <c:v>88</c:v>
                </c:pt>
                <c:pt idx="11">
                  <c:v>86</c:v>
                </c:pt>
                <c:pt idx="12">
                  <c:v>96</c:v>
                </c:pt>
                <c:pt idx="13">
                  <c:v>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РЭС'!$R$137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3687029027070972E-2"/>
                  <c:y val="8.1164908551569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248838167497981E-2"/>
                  <c:y val="7.4402586082501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56998210238968E-2"/>
                  <c:y val="6.23406261697619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724904469393807E-2"/>
                  <c:y val="8.1164908551569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649022851939216E-2"/>
                  <c:y val="7.5864738641561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26569105861145E-2"/>
                  <c:y val="7.4402586082501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523497869852677E-2"/>
                  <c:y val="9.0409589079754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650370502094118E-2"/>
                  <c:y val="8.1164908551569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7.4176363389631501E-3"/>
                  <c:y val="4.7353296206230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243823344238082E-2"/>
                  <c:y val="-6.76067182342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01347882608572E-2"/>
                  <c:y val="8.25541132225767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3589900692432983E-2"/>
                  <c:y val="-8.6503416037779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8399081182232384E-2"/>
                  <c:y val="-7.43685082369879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205369331108751E-2"/>
                  <c:y val="-8.1130830706055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РЭС'!$X$135:$AK$135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РЭС'!$X$137:$AK$137</c:f>
              <c:numCache>
                <c:formatCode>General</c:formatCode>
                <c:ptCount val="14"/>
                <c:pt idx="0">
                  <c:v>81</c:v>
                </c:pt>
                <c:pt idx="1">
                  <c:v>72</c:v>
                </c:pt>
                <c:pt idx="2">
                  <c:v>71</c:v>
                </c:pt>
                <c:pt idx="3">
                  <c:v>75</c:v>
                </c:pt>
                <c:pt idx="4">
                  <c:v>82</c:v>
                </c:pt>
                <c:pt idx="5">
                  <c:v>83</c:v>
                </c:pt>
                <c:pt idx="6">
                  <c:v>90</c:v>
                </c:pt>
                <c:pt idx="7">
                  <c:v>78</c:v>
                </c:pt>
                <c:pt idx="8">
                  <c:v>44</c:v>
                </c:pt>
                <c:pt idx="9">
                  <c:v>90</c:v>
                </c:pt>
                <c:pt idx="10">
                  <c:v>85</c:v>
                </c:pt>
                <c:pt idx="11">
                  <c:v>87</c:v>
                </c:pt>
                <c:pt idx="12">
                  <c:v>125</c:v>
                </c:pt>
                <c:pt idx="13">
                  <c:v>124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876480"/>
        <c:axId val="229878016"/>
      </c:lineChart>
      <c:catAx>
        <c:axId val="229876480"/>
        <c:scaling>
          <c:orientation val="minMax"/>
        </c:scaling>
        <c:delete val="0"/>
        <c:axPos val="b"/>
        <c:majorTickMark val="out"/>
        <c:minorTickMark val="none"/>
        <c:tickLblPos val="nextTo"/>
        <c:crossAx val="229878016"/>
        <c:crosses val="autoZero"/>
        <c:auto val="1"/>
        <c:lblAlgn val="ctr"/>
        <c:lblOffset val="100"/>
        <c:noMultiLvlLbl val="0"/>
      </c:catAx>
      <c:valAx>
        <c:axId val="229878016"/>
        <c:scaling>
          <c:orientation val="minMax"/>
          <c:min val="20"/>
        </c:scaling>
        <c:delete val="0"/>
        <c:axPos val="l"/>
        <c:numFmt formatCode="General" sourceLinked="1"/>
        <c:majorTickMark val="out"/>
        <c:minorTickMark val="none"/>
        <c:tickLblPos val="nextTo"/>
        <c:crossAx val="229876480"/>
        <c:crosses val="autoZero"/>
        <c:crossBetween val="between"/>
        <c:majorUnit val="4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014249639125827E-2"/>
          <c:y val="8.9072915484337947E-2"/>
          <c:w val="0.93311817675621123"/>
          <c:h val="0.60838306481281323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РЭС'!$R$159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cat>
            <c:strRef>
              <c:f>'Проконтролировано РЭС'!$X$158:$AK$158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РЭС'!$X$159:$AK$159</c:f>
              <c:numCache>
                <c:formatCode>General</c:formatCode>
                <c:ptCount val="14"/>
                <c:pt idx="0">
                  <c:v>1325</c:v>
                </c:pt>
                <c:pt idx="1">
                  <c:v>1525</c:v>
                </c:pt>
                <c:pt idx="2">
                  <c:v>1501</c:v>
                </c:pt>
                <c:pt idx="3">
                  <c:v>1521</c:v>
                </c:pt>
                <c:pt idx="4">
                  <c:v>1374</c:v>
                </c:pt>
                <c:pt idx="5">
                  <c:v>1275</c:v>
                </c:pt>
                <c:pt idx="6">
                  <c:v>1375</c:v>
                </c:pt>
                <c:pt idx="7">
                  <c:v>1415</c:v>
                </c:pt>
                <c:pt idx="8">
                  <c:v>987</c:v>
                </c:pt>
                <c:pt idx="9">
                  <c:v>1435</c:v>
                </c:pt>
                <c:pt idx="10">
                  <c:v>1494</c:v>
                </c:pt>
                <c:pt idx="11">
                  <c:v>1544</c:v>
                </c:pt>
                <c:pt idx="12">
                  <c:v>1438</c:v>
                </c:pt>
                <c:pt idx="13">
                  <c:v>1408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987072"/>
        <c:axId val="229988608"/>
      </c:lineChart>
      <c:catAx>
        <c:axId val="229987072"/>
        <c:scaling>
          <c:orientation val="minMax"/>
        </c:scaling>
        <c:delete val="0"/>
        <c:axPos val="b"/>
        <c:majorTickMark val="out"/>
        <c:minorTickMark val="none"/>
        <c:tickLblPos val="nextTo"/>
        <c:crossAx val="229988608"/>
        <c:crosses val="autoZero"/>
        <c:auto val="1"/>
        <c:lblAlgn val="ctr"/>
        <c:lblOffset val="100"/>
        <c:noMultiLvlLbl val="0"/>
      </c:catAx>
      <c:valAx>
        <c:axId val="229988608"/>
        <c:scaling>
          <c:orientation val="minMax"/>
          <c:max val="2200"/>
          <c:min val="600"/>
        </c:scaling>
        <c:delete val="0"/>
        <c:axPos val="l"/>
        <c:numFmt formatCode="General" sourceLinked="1"/>
        <c:majorTickMark val="out"/>
        <c:minorTickMark val="none"/>
        <c:tickLblPos val="nextTo"/>
        <c:crossAx val="229987072"/>
        <c:crosses val="autoZero"/>
        <c:crossBetween val="between"/>
        <c:majorUnit val="400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37319868934436784"/>
          <c:y val="0.84751224726208318"/>
          <c:w val="0.24488535652812166"/>
          <c:h val="0.1397719319959686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09969599993062E-2"/>
          <c:y val="9.8552986750736649E-2"/>
          <c:w val="0.93031108252464079"/>
          <c:h val="0.56901294877197361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РЭС'!$R$166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5649306852908841E-2"/>
                  <c:y val="-0.1023934380647852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383850530634696E-2"/>
                  <c:y val="-8.5075998845544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017396869428961E-2"/>
                  <c:y val="-7.44000332953558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517722001191899E-2"/>
                  <c:y val="-7.5796468789100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468346682472686E-2"/>
                  <c:y val="-9.70882262820929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247487748342673E-2"/>
                  <c:y val="-8.1570500314745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029634576918543E-2"/>
                  <c:y val="-8.0001976911751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535700478223167E-2"/>
                  <c:y val="-9.18374354252181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959206381559231E-2"/>
                  <c:y val="6.2921729459196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486567414908396E-2"/>
                  <c:y val="7.805978034199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645083856224561E-2"/>
                  <c:y val="6.94430696510496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615526531361264E-2"/>
                  <c:y val="7.3830668705686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314036439250172E-2"/>
                  <c:y val="8.36223641749677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078008577006237E-2"/>
                  <c:y val="-9.24382038092590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РЭС'!$X$165:$AK$165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РЭС'!$X$166:$AK$166</c:f>
              <c:numCache>
                <c:formatCode>General</c:formatCode>
                <c:ptCount val="14"/>
                <c:pt idx="0">
                  <c:v>81</c:v>
                </c:pt>
                <c:pt idx="1">
                  <c:v>98</c:v>
                </c:pt>
                <c:pt idx="2">
                  <c:v>97</c:v>
                </c:pt>
                <c:pt idx="3">
                  <c:v>99</c:v>
                </c:pt>
                <c:pt idx="4">
                  <c:v>91</c:v>
                </c:pt>
                <c:pt idx="5">
                  <c:v>83</c:v>
                </c:pt>
                <c:pt idx="6">
                  <c:v>87</c:v>
                </c:pt>
                <c:pt idx="7">
                  <c:v>101</c:v>
                </c:pt>
                <c:pt idx="8">
                  <c:v>70</c:v>
                </c:pt>
                <c:pt idx="9">
                  <c:v>97</c:v>
                </c:pt>
                <c:pt idx="10">
                  <c:v>106</c:v>
                </c:pt>
                <c:pt idx="11">
                  <c:v>118</c:v>
                </c:pt>
                <c:pt idx="12">
                  <c:v>88</c:v>
                </c:pt>
                <c:pt idx="13">
                  <c:v>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РЭС'!$R$167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1.8701516394069362E-2"/>
                  <c:y val="6.4703461698873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373252071266012E-2"/>
                  <c:y val="8.7085729411522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205117824873186E-2"/>
                  <c:y val="7.1238014972505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457465211404328E-2"/>
                  <c:y val="7.40786876129570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831778638302379E-2"/>
                  <c:y val="8.0514900311469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528351476661353E-2"/>
                  <c:y val="7.80287068395944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219466228015484E-2"/>
                  <c:y val="7.73673975435019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88063153471545E-2"/>
                  <c:y val="9.89500353398941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485484846900963E-2"/>
                  <c:y val="-9.6409842902822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766396294755215E-2"/>
                  <c:y val="-9.4256082302238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775868936004323E-2"/>
                  <c:y val="-7.561796190740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9152659435699725E-3"/>
                  <c:y val="-3.36504935353816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3630453460783594E-2"/>
                  <c:y val="-8.2631401289363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624485392179261E-2"/>
                  <c:y val="7.6928124565549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РЭС'!$X$165:$AK$165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РЭС'!$X$167:$AK$167</c:f>
              <c:numCache>
                <c:formatCode>General</c:formatCode>
                <c:ptCount val="14"/>
                <c:pt idx="0">
                  <c:v>72</c:v>
                </c:pt>
                <c:pt idx="1">
                  <c:v>63</c:v>
                </c:pt>
                <c:pt idx="2">
                  <c:v>83</c:v>
                </c:pt>
                <c:pt idx="3">
                  <c:v>97</c:v>
                </c:pt>
                <c:pt idx="4">
                  <c:v>67</c:v>
                </c:pt>
                <c:pt idx="5">
                  <c:v>79</c:v>
                </c:pt>
                <c:pt idx="6">
                  <c:v>69</c:v>
                </c:pt>
                <c:pt idx="7">
                  <c:v>97</c:v>
                </c:pt>
                <c:pt idx="8">
                  <c:v>102</c:v>
                </c:pt>
                <c:pt idx="9">
                  <c:v>125</c:v>
                </c:pt>
                <c:pt idx="10">
                  <c:v>122</c:v>
                </c:pt>
                <c:pt idx="11">
                  <c:v>154</c:v>
                </c:pt>
                <c:pt idx="12">
                  <c:v>111</c:v>
                </c:pt>
                <c:pt idx="13">
                  <c:v>64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0018432"/>
        <c:axId val="230020224"/>
      </c:lineChart>
      <c:catAx>
        <c:axId val="230018432"/>
        <c:scaling>
          <c:orientation val="minMax"/>
        </c:scaling>
        <c:delete val="0"/>
        <c:axPos val="b"/>
        <c:majorTickMark val="out"/>
        <c:minorTickMark val="none"/>
        <c:tickLblPos val="nextTo"/>
        <c:crossAx val="230020224"/>
        <c:crosses val="autoZero"/>
        <c:auto val="1"/>
        <c:lblAlgn val="ctr"/>
        <c:lblOffset val="100"/>
        <c:noMultiLvlLbl val="0"/>
      </c:catAx>
      <c:valAx>
        <c:axId val="230020224"/>
        <c:scaling>
          <c:orientation val="minMax"/>
          <c:max val="16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230018432"/>
        <c:crosses val="autoZero"/>
        <c:crossBetween val="between"/>
        <c:majorUnit val="4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19623453856277E-2"/>
          <c:y val="6.3246317768896054E-2"/>
          <c:w val="0.94167708079541623"/>
          <c:h val="0.58475411567620994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РЭС'!$R$193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dLbl>
              <c:idx val="2"/>
              <c:layout>
                <c:manualLayout>
                  <c:x val="-3.2065199568241866E-2"/>
                  <c:y val="-7.8623387063179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РЭС'!$X$192:$AK$192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РЭС'!$X$193:$AK$193</c:f>
              <c:numCache>
                <c:formatCode>General</c:formatCode>
                <c:ptCount val="14"/>
                <c:pt idx="0">
                  <c:v>957</c:v>
                </c:pt>
                <c:pt idx="1">
                  <c:v>1038</c:v>
                </c:pt>
                <c:pt idx="2">
                  <c:v>1012</c:v>
                </c:pt>
                <c:pt idx="3">
                  <c:v>1007</c:v>
                </c:pt>
                <c:pt idx="4">
                  <c:v>1004</c:v>
                </c:pt>
                <c:pt idx="5">
                  <c:v>987</c:v>
                </c:pt>
                <c:pt idx="6">
                  <c:v>1009</c:v>
                </c:pt>
                <c:pt idx="7">
                  <c:v>1025</c:v>
                </c:pt>
                <c:pt idx="8">
                  <c:v>910</c:v>
                </c:pt>
                <c:pt idx="9">
                  <c:v>1056</c:v>
                </c:pt>
                <c:pt idx="10">
                  <c:v>1005</c:v>
                </c:pt>
                <c:pt idx="11">
                  <c:v>1022</c:v>
                </c:pt>
                <c:pt idx="12">
                  <c:v>1030</c:v>
                </c:pt>
                <c:pt idx="13">
                  <c:v>1004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0131584"/>
        <c:axId val="230138624"/>
      </c:lineChart>
      <c:catAx>
        <c:axId val="230131584"/>
        <c:scaling>
          <c:orientation val="minMax"/>
        </c:scaling>
        <c:delete val="0"/>
        <c:axPos val="b"/>
        <c:majorTickMark val="out"/>
        <c:minorTickMark val="none"/>
        <c:tickLblPos val="nextTo"/>
        <c:crossAx val="230138624"/>
        <c:crosses val="autoZero"/>
        <c:auto val="1"/>
        <c:lblAlgn val="ctr"/>
        <c:lblOffset val="100"/>
        <c:noMultiLvlLbl val="0"/>
      </c:catAx>
      <c:valAx>
        <c:axId val="230138624"/>
        <c:scaling>
          <c:orientation val="minMax"/>
          <c:max val="1200"/>
          <c:min val="600"/>
        </c:scaling>
        <c:delete val="0"/>
        <c:axPos val="l"/>
        <c:numFmt formatCode="General" sourceLinked="1"/>
        <c:majorTickMark val="out"/>
        <c:minorTickMark val="none"/>
        <c:tickLblPos val="nextTo"/>
        <c:crossAx val="230131584"/>
        <c:crosses val="autoZero"/>
        <c:crossBetween val="between"/>
        <c:majorUnit val="200"/>
      </c:valAx>
    </c:plotArea>
    <c:legend>
      <c:legendPos val="t"/>
      <c:layout>
        <c:manualLayout>
          <c:xMode val="edge"/>
          <c:yMode val="edge"/>
          <c:x val="0.36261605566582167"/>
          <c:y val="0.80612247738731235"/>
          <c:w val="0.27161986227307061"/>
          <c:h val="0.1263988686000317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99317320942925E-2"/>
          <c:y val="8.7930963472060447E-2"/>
          <c:w val="0.9242147532218099"/>
          <c:h val="0.61434663366137965"/>
        </c:manualLayout>
      </c:layout>
      <c:lineChart>
        <c:grouping val="standard"/>
        <c:varyColors val="0"/>
        <c:ser>
          <c:idx val="3"/>
          <c:order val="0"/>
          <c:tx>
            <c:strRef>
              <c:f>'Проконтр и приняты меры'!$B$14</c:f>
              <c:strCache>
                <c:ptCount val="1"/>
                <c:pt idx="0">
                  <c:v>Выявлено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6795262988956264E-2"/>
                  <c:y val="-8.71605702282877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214242641741417E-2"/>
                  <c:y val="-9.3866529238509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365341044144552E-2"/>
                  <c:y val="-9.3866529238509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849950742431929E-2"/>
                  <c:y val="6.39716807879026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547546961407E-2"/>
                  <c:y val="9.05388950902875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980406492094735E-2"/>
                  <c:y val="-0.103548983598385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36550199582361E-2"/>
                  <c:y val="7.3782446017029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216952824303834E-2"/>
                  <c:y val="6.70759589785398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36623946016171E-2"/>
                  <c:y val="8.0488405027251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247840133492867E-2"/>
                  <c:y val="7.7511909677596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062748405170591E-2"/>
                  <c:y val="7.3782446017029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42078113785208E-2"/>
                  <c:y val="-7.69822973242695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343336272387725E-2"/>
                  <c:y val="8.0488405027251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496886677781425E-2"/>
                  <c:y val="-8.71605702282877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9697945636447979E-2"/>
                  <c:y val="0.1073122410681378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 и приняты меры'!$AK$13:$AX$13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 и приняты меры'!$AK$14:$AX$14</c:f>
              <c:numCache>
                <c:formatCode>General</c:formatCode>
                <c:ptCount val="14"/>
                <c:pt idx="0">
                  <c:v>590</c:v>
                </c:pt>
                <c:pt idx="1">
                  <c:v>669</c:v>
                </c:pt>
                <c:pt idx="2">
                  <c:v>661</c:v>
                </c:pt>
                <c:pt idx="3">
                  <c:v>608</c:v>
                </c:pt>
                <c:pt idx="4">
                  <c:v>585</c:v>
                </c:pt>
                <c:pt idx="5">
                  <c:v>630</c:v>
                </c:pt>
                <c:pt idx="6">
                  <c:v>615</c:v>
                </c:pt>
                <c:pt idx="7">
                  <c:v>611</c:v>
                </c:pt>
                <c:pt idx="8">
                  <c:v>425</c:v>
                </c:pt>
                <c:pt idx="9">
                  <c:v>632</c:v>
                </c:pt>
                <c:pt idx="10">
                  <c:v>614</c:v>
                </c:pt>
                <c:pt idx="11">
                  <c:v>725</c:v>
                </c:pt>
                <c:pt idx="12">
                  <c:v>638</c:v>
                </c:pt>
                <c:pt idx="13">
                  <c:v>648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'Проконтр и приняты меры'!$B$15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5365111224310774E-2"/>
                  <c:y val="8.0454611218066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214242641741417E-2"/>
                  <c:y val="8.0455139246334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795452181215308E-2"/>
                  <c:y val="8.0455139246334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849950742431929E-2"/>
                  <c:y val="-8.4089029790298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548675197257936E-2"/>
                  <c:y val="-8.421786868781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547095667066626E-2"/>
                  <c:y val="8.35599454652404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365163223003254E-2"/>
                  <c:y val="-8.71943640374730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212548777639911E-2"/>
                  <c:y val="-7.3782974045298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365449695066055E-2"/>
                  <c:y val="-8.0488405027251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118410609027353E-2"/>
                  <c:y val="-8.39607189210481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8234230238139226E-2"/>
                  <c:y val="-0.1073122410681378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415699545547554E-2"/>
                  <c:y val="0.1038061333651558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344915802579034E-2"/>
                  <c:y val="-8.71938360092046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934751451415687E-2"/>
                  <c:y val="9.3867057266777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9697945636447979E-2"/>
                  <c:y val="-9.3899795019426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 и приняты меры'!$AK$13:$AX$13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 и приняты меры'!$AK$15:$AX$15</c:f>
              <c:numCache>
                <c:formatCode>General</c:formatCode>
                <c:ptCount val="14"/>
                <c:pt idx="0">
                  <c:v>542</c:v>
                </c:pt>
                <c:pt idx="1">
                  <c:v>553</c:v>
                </c:pt>
                <c:pt idx="2">
                  <c:v>541</c:v>
                </c:pt>
                <c:pt idx="3">
                  <c:v>718</c:v>
                </c:pt>
                <c:pt idx="4">
                  <c:v>590</c:v>
                </c:pt>
                <c:pt idx="5">
                  <c:v>596</c:v>
                </c:pt>
                <c:pt idx="6">
                  <c:v>644</c:v>
                </c:pt>
                <c:pt idx="7">
                  <c:v>624</c:v>
                </c:pt>
                <c:pt idx="8">
                  <c:v>475</c:v>
                </c:pt>
                <c:pt idx="9">
                  <c:v>652</c:v>
                </c:pt>
                <c:pt idx="10">
                  <c:v>695</c:v>
                </c:pt>
                <c:pt idx="11">
                  <c:v>713</c:v>
                </c:pt>
                <c:pt idx="12">
                  <c:v>684</c:v>
                </c:pt>
                <c:pt idx="13">
                  <c:v>638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9327232"/>
        <c:axId val="229328768"/>
      </c:lineChart>
      <c:catAx>
        <c:axId val="229327232"/>
        <c:scaling>
          <c:orientation val="minMax"/>
        </c:scaling>
        <c:delete val="0"/>
        <c:axPos val="b"/>
        <c:majorTickMark val="none"/>
        <c:minorTickMark val="out"/>
        <c:tickLblPos val="nextTo"/>
        <c:crossAx val="229328768"/>
        <c:crosses val="autoZero"/>
        <c:auto val="1"/>
        <c:lblAlgn val="ctr"/>
        <c:lblOffset val="100"/>
        <c:noMultiLvlLbl val="0"/>
      </c:catAx>
      <c:valAx>
        <c:axId val="229328768"/>
        <c:scaling>
          <c:orientation val="minMax"/>
          <c:max val="800"/>
          <c:min val="200"/>
        </c:scaling>
        <c:delete val="0"/>
        <c:axPos val="l"/>
        <c:numFmt formatCode="General" sourceLinked="1"/>
        <c:majorTickMark val="none"/>
        <c:minorTickMark val="none"/>
        <c:tickLblPos val="nextTo"/>
        <c:crossAx val="229327232"/>
        <c:crosses val="autoZero"/>
        <c:crossBetween val="between"/>
        <c:majorUnit val="200"/>
      </c:valAx>
    </c:plotArea>
    <c:legend>
      <c:legendPos val="b"/>
      <c:layout>
        <c:manualLayout>
          <c:xMode val="edge"/>
          <c:yMode val="edge"/>
          <c:x val="0.19839165157490185"/>
          <c:y val="0.87436198717100744"/>
          <c:w val="0.63713414434531257"/>
          <c:h val="0.12109632411653559"/>
        </c:manualLayout>
      </c:layout>
      <c:overlay val="0"/>
      <c:txPr>
        <a:bodyPr/>
        <a:lstStyle/>
        <a:p>
          <a:pPr>
            <a:defRPr sz="1100" b="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21515534065585E-2"/>
          <c:y val="6.8218246912684299E-2"/>
          <c:w val="0.94118306012259711"/>
          <c:h val="0.61687125471737247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РЭС'!$R$207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9323062414136191E-2"/>
                  <c:y val="8.5918576947618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34101050367923E-2"/>
                  <c:y val="-9.71150360242856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616832174464691E-2"/>
                  <c:y val="-7.3321609987623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180996973164153E-2"/>
                  <c:y val="6.1274358794400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71959473213188E-2"/>
                  <c:y val="8.2265260058408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047932472725351E-2"/>
                  <c:y val="-7.51670351771716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234620870304192E-2"/>
                  <c:y val="7.2937756459470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705609467648762E-2"/>
                  <c:y val="-6.55695107962773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4481873665595549E-2"/>
                  <c:y val="-8.49724326997309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185893068120419E-2"/>
                  <c:y val="6.367507927842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715285876365477E-2"/>
                  <c:y val="7.82615590592775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143661559642012E-2"/>
                  <c:y val="-9.07028737390324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437246268484735E-2"/>
                  <c:y val="-7.0633852410856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0712145310938079E-2"/>
                  <c:y val="7.7127900379475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РЭС'!$X$206:$AK$206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РЭС'!$X$207:$AK$207</c:f>
              <c:numCache>
                <c:formatCode>General</c:formatCode>
                <c:ptCount val="14"/>
                <c:pt idx="0">
                  <c:v>76</c:v>
                </c:pt>
                <c:pt idx="1">
                  <c:v>95</c:v>
                </c:pt>
                <c:pt idx="2">
                  <c:v>83</c:v>
                </c:pt>
                <c:pt idx="3">
                  <c:v>69</c:v>
                </c:pt>
                <c:pt idx="4">
                  <c:v>68</c:v>
                </c:pt>
                <c:pt idx="5">
                  <c:v>62</c:v>
                </c:pt>
                <c:pt idx="6">
                  <c:v>63</c:v>
                </c:pt>
                <c:pt idx="7">
                  <c:v>65</c:v>
                </c:pt>
                <c:pt idx="8">
                  <c:v>52</c:v>
                </c:pt>
                <c:pt idx="9">
                  <c:v>79</c:v>
                </c:pt>
                <c:pt idx="10">
                  <c:v>69</c:v>
                </c:pt>
                <c:pt idx="11">
                  <c:v>72</c:v>
                </c:pt>
                <c:pt idx="12">
                  <c:v>74</c:v>
                </c:pt>
                <c:pt idx="13">
                  <c:v>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РЭС'!$R$208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3.0572965512256856E-2"/>
                  <c:y val="-9.2503548040929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069177118352093E-2"/>
                  <c:y val="8.66713268354884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932537863005716E-2"/>
                  <c:y val="9.7611437762785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103739509096537E-2"/>
                  <c:y val="-8.2998709364952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187293318807638E-2"/>
                  <c:y val="-7.6432489714833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458553027516702E-2"/>
                  <c:y val="8.4357921118571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5947758666816117E-3"/>
                  <c:y val="-2.0922860312999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1129295959031344E-2"/>
                  <c:y val="6.936962469790085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8.7803302882342761E-3"/>
                  <c:y val="5.7913564418975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544737776228643E-2"/>
                  <c:y val="-7.2545047663489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388467248330521E-2"/>
                  <c:y val="-7.5446163802964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698039172256862E-2"/>
                  <c:y val="5.64536306276429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9466038739688767E-2"/>
                  <c:y val="5.4567729407401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510060859505295E-2"/>
                  <c:y val="-9.5916310701770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РЭС'!$X$206:$AK$206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РЭС'!$X$208:$AK$208</c:f>
              <c:numCache>
                <c:formatCode>General</c:formatCode>
                <c:ptCount val="14"/>
                <c:pt idx="0">
                  <c:v>105</c:v>
                </c:pt>
                <c:pt idx="1">
                  <c:v>52</c:v>
                </c:pt>
                <c:pt idx="2">
                  <c:v>47</c:v>
                </c:pt>
                <c:pt idx="3">
                  <c:v>72</c:v>
                </c:pt>
                <c:pt idx="4">
                  <c:v>83</c:v>
                </c:pt>
                <c:pt idx="5">
                  <c:v>49</c:v>
                </c:pt>
                <c:pt idx="6">
                  <c:v>123</c:v>
                </c:pt>
                <c:pt idx="7">
                  <c:v>26</c:v>
                </c:pt>
                <c:pt idx="8">
                  <c:v>40</c:v>
                </c:pt>
                <c:pt idx="9">
                  <c:v>93</c:v>
                </c:pt>
                <c:pt idx="10">
                  <c:v>81</c:v>
                </c:pt>
                <c:pt idx="11">
                  <c:v>66</c:v>
                </c:pt>
                <c:pt idx="12">
                  <c:v>67</c:v>
                </c:pt>
                <c:pt idx="13">
                  <c:v>105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0233984"/>
        <c:axId val="230235520"/>
      </c:lineChart>
      <c:catAx>
        <c:axId val="230233984"/>
        <c:scaling>
          <c:orientation val="minMax"/>
        </c:scaling>
        <c:delete val="0"/>
        <c:axPos val="b"/>
        <c:majorTickMark val="out"/>
        <c:minorTickMark val="none"/>
        <c:tickLblPos val="nextTo"/>
        <c:crossAx val="230235520"/>
        <c:crosses val="autoZero"/>
        <c:auto val="1"/>
        <c:lblAlgn val="ctr"/>
        <c:lblOffset val="100"/>
        <c:noMultiLvlLbl val="0"/>
      </c:catAx>
      <c:valAx>
        <c:axId val="230235520"/>
        <c:scaling>
          <c:orientation val="minMax"/>
          <c:max val="150"/>
        </c:scaling>
        <c:delete val="0"/>
        <c:axPos val="l"/>
        <c:numFmt formatCode="General" sourceLinked="1"/>
        <c:majorTickMark val="out"/>
        <c:minorTickMark val="none"/>
        <c:tickLblPos val="nextTo"/>
        <c:crossAx val="230233984"/>
        <c:crosses val="autoZero"/>
        <c:crossBetween val="between"/>
        <c:majorUnit val="3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r>
              <a:rPr lang="ru-RU" sz="1400">
                <a:solidFill>
                  <a:schemeClr val="tx2"/>
                </a:solidFill>
              </a:rPr>
              <a:t>Распределение выявленных не разрешенных для использования РЭС между операторами связи по состоянию на </a:t>
            </a:r>
            <a:r>
              <a:rPr lang="en-US" sz="1400">
                <a:solidFill>
                  <a:schemeClr val="tx2"/>
                </a:solidFill>
              </a:rPr>
              <a:t>1</a:t>
            </a:r>
            <a:r>
              <a:rPr lang="ru-RU" sz="1400">
                <a:solidFill>
                  <a:schemeClr val="tx2"/>
                </a:solidFill>
              </a:rPr>
              <a:t>0.12.2014</a:t>
            </a:r>
          </a:p>
        </c:rich>
      </c:tx>
      <c:layout>
        <c:manualLayout>
          <c:xMode val="edge"/>
          <c:yMode val="edge"/>
          <c:x val="0.10925511696291085"/>
          <c:y val="1.4507095721320595E-2"/>
        </c:manualLayout>
      </c:layout>
      <c:overlay val="0"/>
    </c:title>
    <c:autoTitleDeleted val="0"/>
    <c:view3D>
      <c:rotX val="30"/>
      <c:rotY val="4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932686709888638E-2"/>
          <c:y val="0.19047664376627052"/>
          <c:w val="0.9468415637023434"/>
          <c:h val="0.65792877510993597"/>
        </c:manualLayout>
      </c:layout>
      <c:pie3D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3497 (19%)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2771653980187968E-2"/>
                  <c:y val="-0.241935698904825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4997 (27%)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493488562761726"/>
                  <c:y val="-0.1757669670959983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3347 (18%)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6359084001749289E-2"/>
                  <c:y val="0.1403252956012072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6696 (36%)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Операторы!$B$27:$B$30</c:f>
              <c:strCache>
                <c:ptCount val="4"/>
                <c:pt idx="0">
                  <c:v>ОАО «МТС»</c:v>
                </c:pt>
                <c:pt idx="1">
                  <c:v>ОАО «МегаФон»</c:v>
                </c:pt>
                <c:pt idx="2">
                  <c:v>ОАО «ВымпелКом»</c:v>
                </c:pt>
                <c:pt idx="3">
                  <c:v>Другие операторы</c:v>
                </c:pt>
              </c:strCache>
            </c:strRef>
          </c:cat>
          <c:val>
            <c:numRef>
              <c:f>Операторы!$C$27:$C$30</c:f>
              <c:numCache>
                <c:formatCode>General</c:formatCode>
                <c:ptCount val="4"/>
                <c:pt idx="0">
                  <c:v>3497</c:v>
                </c:pt>
                <c:pt idx="1">
                  <c:v>4997</c:v>
                </c:pt>
                <c:pt idx="2">
                  <c:v>3347</c:v>
                </c:pt>
                <c:pt idx="3">
                  <c:v>6696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6313655979929441E-2"/>
          <c:y val="0.87927278708723788"/>
          <c:w val="0.94608670735950451"/>
          <c:h val="0.12072721291276209"/>
        </c:manualLayout>
      </c:layout>
      <c:overlay val="0"/>
      <c:txPr>
        <a:bodyPr/>
        <a:lstStyle/>
        <a:p>
          <a:pPr>
            <a:defRPr sz="1200" b="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количества выявленных не разрешенных для использования РЭС основных операторов связи</a:t>
            </a:r>
          </a:p>
        </c:rich>
      </c:tx>
      <c:layout>
        <c:manualLayout>
          <c:xMode val="edge"/>
          <c:yMode val="edge"/>
          <c:x val="0.1175503421832182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117625863477313E-2"/>
          <c:y val="0.17910077901971658"/>
          <c:w val="0.95247880385988892"/>
          <c:h val="0.59322753826770103"/>
        </c:manualLayout>
      </c:layout>
      <c:lineChart>
        <c:grouping val="standard"/>
        <c:varyColors val="0"/>
        <c:ser>
          <c:idx val="0"/>
          <c:order val="0"/>
          <c:tx>
            <c:strRef>
              <c:f>Операторы!$X$27</c:f>
              <c:strCache>
                <c:ptCount val="1"/>
                <c:pt idx="0">
                  <c:v>ОАО «МТС»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2.1448656776006634E-2"/>
                  <c:y val="7.56868852894070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802193842627628E-2"/>
                  <c:y val="5.2462426765494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74317363592652E-2"/>
                  <c:y val="-6.5613216079103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547328527870531E-2"/>
                  <c:y val="-4.6881939001386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362070908281558E-2"/>
                  <c:y val="-5.68684162927106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15701712891151E-2"/>
                  <c:y val="-5.6849043067227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8335187166491272E-2"/>
                  <c:y val="-3.941085778761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406716863336608E-2"/>
                  <c:y val="7.13468445577557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8757571058336056E-2"/>
                  <c:y val="-2.61816866349127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935776674279098E-2"/>
                  <c:y val="8.4457842740372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201944349304561E-2"/>
                  <c:y val="-5.9952282926072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0437328354084116E-2"/>
                  <c:y val="-6.001550250269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106221850835785E-2"/>
                  <c:y val="-3.8139895435870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4844573661140123E-2"/>
                  <c:y val="4.9403881103521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2432199341969545E-3"/>
                  <c:y val="-4.72943514435973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Операторы!$AF$26:$AS$26</c:f>
              <c:strCache>
                <c:ptCount val="14"/>
                <c:pt idx="0">
                  <c:v>10.09</c:v>
                </c:pt>
                <c:pt idx="1">
                  <c:v>11.09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Операторы!$AF$27:$AS$27</c:f>
              <c:numCache>
                <c:formatCode>0</c:formatCode>
                <c:ptCount val="14"/>
                <c:pt idx="0">
                  <c:v>65</c:v>
                </c:pt>
                <c:pt idx="1">
                  <c:v>79</c:v>
                </c:pt>
                <c:pt idx="2">
                  <c:v>80</c:v>
                </c:pt>
                <c:pt idx="3">
                  <c:v>84</c:v>
                </c:pt>
                <c:pt idx="4">
                  <c:v>93</c:v>
                </c:pt>
                <c:pt idx="5">
                  <c:v>90</c:v>
                </c:pt>
                <c:pt idx="6">
                  <c:v>88</c:v>
                </c:pt>
                <c:pt idx="7">
                  <c:v>76</c:v>
                </c:pt>
                <c:pt idx="8">
                  <c:v>76</c:v>
                </c:pt>
                <c:pt idx="9">
                  <c:v>134</c:v>
                </c:pt>
                <c:pt idx="10">
                  <c:v>116</c:v>
                </c:pt>
                <c:pt idx="11">
                  <c:v>105</c:v>
                </c:pt>
                <c:pt idx="12">
                  <c:v>101</c:v>
                </c:pt>
                <c:pt idx="13">
                  <c:v>112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Операторы!$X$28</c:f>
              <c:strCache>
                <c:ptCount val="1"/>
                <c:pt idx="0">
                  <c:v>ОАО «МегаФон»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8893028271712355E-2"/>
                  <c:y val="-6.2489992641470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0952360232308E-2"/>
                  <c:y val="-5.81874780213894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503939897586573E-2"/>
                  <c:y val="-4.3759932475537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761288209391173E-2"/>
                  <c:y val="-4.9439128551177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348833670491774E-2"/>
                  <c:y val="-6.5645413165133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322217547754115E-2"/>
                  <c:y val="-5.689122088929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72541142266169E-2"/>
                  <c:y val="-5.3814523561381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3983807894332E-2"/>
                  <c:y val="-5.2514124751375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8882980919092176E-2"/>
                  <c:y val="-9.2738563836659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576415617895059E-2"/>
                  <c:y val="-6.1268317027214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714266110777037E-2"/>
                  <c:y val="5.16529573388687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128291576531596E-2"/>
                  <c:y val="-4.50397498729554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045181465535996E-2"/>
                  <c:y val="-6.69386137931628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7547182296233813E-2"/>
                  <c:y val="-6.257041696493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5.0679577423672307E-3"/>
                  <c:y val="-6.6509803489062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Операторы!$AF$26:$AS$26</c:f>
              <c:strCache>
                <c:ptCount val="14"/>
                <c:pt idx="0">
                  <c:v>10.09</c:v>
                </c:pt>
                <c:pt idx="1">
                  <c:v>11.09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Операторы!$AF$28:$AS$28</c:f>
              <c:numCache>
                <c:formatCode>0</c:formatCode>
                <c:ptCount val="14"/>
                <c:pt idx="0">
                  <c:v>145</c:v>
                </c:pt>
                <c:pt idx="1">
                  <c:v>158</c:v>
                </c:pt>
                <c:pt idx="2">
                  <c:v>151</c:v>
                </c:pt>
                <c:pt idx="3">
                  <c:v>154</c:v>
                </c:pt>
                <c:pt idx="4">
                  <c:v>138</c:v>
                </c:pt>
                <c:pt idx="5">
                  <c:v>149</c:v>
                </c:pt>
                <c:pt idx="6">
                  <c:v>102</c:v>
                </c:pt>
                <c:pt idx="7">
                  <c:v>113</c:v>
                </c:pt>
                <c:pt idx="8">
                  <c:v>92</c:v>
                </c:pt>
                <c:pt idx="9">
                  <c:v>136</c:v>
                </c:pt>
                <c:pt idx="10">
                  <c:v>112</c:v>
                </c:pt>
                <c:pt idx="11">
                  <c:v>165</c:v>
                </c:pt>
                <c:pt idx="12">
                  <c:v>126</c:v>
                </c:pt>
                <c:pt idx="13">
                  <c:v>130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Операторы!$X$29</c:f>
              <c:strCache>
                <c:ptCount val="1"/>
                <c:pt idx="0">
                  <c:v>ОАО «ВымпелКом»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2.3552978163444493E-2"/>
                  <c:y val="-5.8224132436413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315984735294822E-2"/>
                  <c:y val="-3.4965071117472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536755542812389E-2"/>
                  <c:y val="7.4370763387050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638193500018409E-2"/>
                  <c:y val="6.5694524594964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810337806705261E-2"/>
                  <c:y val="6.5656626557910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228103907022246E-2"/>
                  <c:y val="4.37299006575413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006483551740801E-2"/>
                  <c:y val="5.69132786966041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744042724811205E-2"/>
                  <c:y val="-4.3780156932326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13539155299155E-2"/>
                  <c:y val="5.6813636402787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182943768052561E-2"/>
                  <c:y val="6.1226346026304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603608448124097E-2"/>
                  <c:y val="6.5698658926279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111030288695933E-2"/>
                  <c:y val="5.9926443355354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017513424020443E-2"/>
                  <c:y val="7.31845548272624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9105903757624151E-2"/>
                  <c:y val="7.74963147952397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5.4845509639973823E-3"/>
                  <c:y val="5.6048888372674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chemeClr val="accent6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Операторы!$AF$26:$AS$26</c:f>
              <c:strCache>
                <c:ptCount val="14"/>
                <c:pt idx="0">
                  <c:v>10.09</c:v>
                </c:pt>
                <c:pt idx="1">
                  <c:v>11.09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Операторы!$AF$29:$AS$29</c:f>
              <c:numCache>
                <c:formatCode>0</c:formatCode>
                <c:ptCount val="14"/>
                <c:pt idx="0">
                  <c:v>97</c:v>
                </c:pt>
                <c:pt idx="1">
                  <c:v>91</c:v>
                </c:pt>
                <c:pt idx="2">
                  <c:v>78</c:v>
                </c:pt>
                <c:pt idx="3">
                  <c:v>62</c:v>
                </c:pt>
                <c:pt idx="4">
                  <c:v>75</c:v>
                </c:pt>
                <c:pt idx="5">
                  <c:v>64</c:v>
                </c:pt>
                <c:pt idx="6">
                  <c:v>65</c:v>
                </c:pt>
                <c:pt idx="7">
                  <c:v>78</c:v>
                </c:pt>
                <c:pt idx="8">
                  <c:v>60</c:v>
                </c:pt>
                <c:pt idx="9">
                  <c:v>75</c:v>
                </c:pt>
                <c:pt idx="10">
                  <c:v>96</c:v>
                </c:pt>
                <c:pt idx="11">
                  <c:v>95</c:v>
                </c:pt>
                <c:pt idx="12">
                  <c:v>84</c:v>
                </c:pt>
                <c:pt idx="13">
                  <c:v>57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4669568"/>
        <c:axId val="104671104"/>
      </c:lineChart>
      <c:catAx>
        <c:axId val="104669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4671104"/>
        <c:crosses val="autoZero"/>
        <c:auto val="1"/>
        <c:lblAlgn val="ctr"/>
        <c:lblOffset val="100"/>
        <c:noMultiLvlLbl val="0"/>
      </c:catAx>
      <c:valAx>
        <c:axId val="104671104"/>
        <c:scaling>
          <c:orientation val="minMax"/>
          <c:min val="20"/>
        </c:scaling>
        <c:delete val="0"/>
        <c:axPos val="l"/>
        <c:numFmt formatCode="0" sourceLinked="1"/>
        <c:majorTickMark val="out"/>
        <c:minorTickMark val="none"/>
        <c:tickLblPos val="nextTo"/>
        <c:crossAx val="104669568"/>
        <c:crosses val="autoZero"/>
        <c:crossBetween val="between"/>
        <c:majorUnit val="40"/>
      </c:valAx>
    </c:plotArea>
    <c:legend>
      <c:legendPos val="b"/>
      <c:layout>
        <c:manualLayout>
          <c:xMode val="edge"/>
          <c:yMode val="edge"/>
          <c:x val="4.2743888765547931E-2"/>
          <c:y val="0.89382451486205972"/>
          <c:w val="0.91161235417167596"/>
          <c:h val="9.5678897804964885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1136962016107E-2"/>
          <c:y val="0.13739159680629789"/>
          <c:w val="0.92173468733606767"/>
          <c:h val="0.5002688699724352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cat>
            <c:strRef>
              <c:f>'Проконтролировано РЭС'!$X$9:$AK$9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РЭС'!$X$10:$AK$10</c:f>
              <c:numCache>
                <c:formatCode>General</c:formatCode>
                <c:ptCount val="14"/>
                <c:pt idx="0">
                  <c:v>1819</c:v>
                </c:pt>
                <c:pt idx="1">
                  <c:v>1826</c:v>
                </c:pt>
                <c:pt idx="2">
                  <c:v>1604</c:v>
                </c:pt>
                <c:pt idx="3">
                  <c:v>1664</c:v>
                </c:pt>
                <c:pt idx="4">
                  <c:v>1698</c:v>
                </c:pt>
                <c:pt idx="5">
                  <c:v>1757</c:v>
                </c:pt>
                <c:pt idx="6">
                  <c:v>1784</c:v>
                </c:pt>
                <c:pt idx="7">
                  <c:v>1769</c:v>
                </c:pt>
                <c:pt idx="8">
                  <c:v>1091</c:v>
                </c:pt>
                <c:pt idx="9">
                  <c:v>1870</c:v>
                </c:pt>
                <c:pt idx="10">
                  <c:v>1894</c:v>
                </c:pt>
                <c:pt idx="11">
                  <c:v>1928</c:v>
                </c:pt>
                <c:pt idx="12">
                  <c:v>1935</c:v>
                </c:pt>
                <c:pt idx="13">
                  <c:v>1810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032320"/>
        <c:axId val="229033856"/>
      </c:lineChart>
      <c:catAx>
        <c:axId val="229032320"/>
        <c:scaling>
          <c:orientation val="minMax"/>
        </c:scaling>
        <c:delete val="0"/>
        <c:axPos val="b"/>
        <c:majorTickMark val="out"/>
        <c:minorTickMark val="none"/>
        <c:tickLblPos val="nextTo"/>
        <c:crossAx val="229033856"/>
        <c:crosses val="autoZero"/>
        <c:auto val="1"/>
        <c:lblAlgn val="ctr"/>
        <c:lblOffset val="100"/>
        <c:noMultiLvlLbl val="0"/>
      </c:catAx>
      <c:valAx>
        <c:axId val="229033856"/>
        <c:scaling>
          <c:orientation val="minMax"/>
          <c:max val="24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crossAx val="229032320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8964196614943403"/>
          <c:y val="0.83640620913799835"/>
          <c:w val="0.23763424590333729"/>
          <c:h val="0.1566894913082426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749065894544265E-2"/>
          <c:y val="9.1409428667073814E-2"/>
          <c:w val="0.91377268877246931"/>
          <c:h val="0.54248071539900433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1098762925154849E-2"/>
                  <c:y val="-8.6509238250761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776376965570752E-2"/>
                  <c:y val="-7.6171324287258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252608549503098E-2"/>
                  <c:y val="8.55739546000477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163791095768615E-2"/>
                  <c:y val="9.9621807047203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811604444222109E-2"/>
                  <c:y val="-7.6062737795418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797390713161494E-2"/>
                  <c:y val="-9.412829044066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79286129910056E-2"/>
                  <c:y val="8.3828771700800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317368294467893E-2"/>
                  <c:y val="8.8282617642365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4104660914377626E-2"/>
                  <c:y val="9.7537666314310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589770241139537E-2"/>
                  <c:y val="-9.8474149815762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251331825398291E-2"/>
                  <c:y val="0.1023304700895208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227308344031398E-2"/>
                  <c:y val="-0.1142767839680743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1024765589058948E-2"/>
                  <c:y val="-8.36817899853258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326949927806631E-2"/>
                  <c:y val="-0.114158598670325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РЭС'!$X$15:$AK$15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РЭС'!$X$16:$AK$16</c:f>
              <c:numCache>
                <c:formatCode>General</c:formatCode>
                <c:ptCount val="14"/>
                <c:pt idx="0">
                  <c:v>80</c:v>
                </c:pt>
                <c:pt idx="1">
                  <c:v>106</c:v>
                </c:pt>
                <c:pt idx="2">
                  <c:v>96</c:v>
                </c:pt>
                <c:pt idx="3">
                  <c:v>101</c:v>
                </c:pt>
                <c:pt idx="4">
                  <c:v>102</c:v>
                </c:pt>
                <c:pt idx="5">
                  <c:v>113</c:v>
                </c:pt>
                <c:pt idx="6">
                  <c:v>95</c:v>
                </c:pt>
                <c:pt idx="7">
                  <c:v>95</c:v>
                </c:pt>
                <c:pt idx="8">
                  <c:v>83</c:v>
                </c:pt>
                <c:pt idx="9">
                  <c:v>99</c:v>
                </c:pt>
                <c:pt idx="10">
                  <c:v>93</c:v>
                </c:pt>
                <c:pt idx="11">
                  <c:v>133</c:v>
                </c:pt>
                <c:pt idx="12">
                  <c:v>96</c:v>
                </c:pt>
                <c:pt idx="13">
                  <c:v>104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1792846465279188E-2"/>
                  <c:y val="6.8552872022720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246687936799064E-2"/>
                  <c:y val="9.1410028592443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296986300741236E-2"/>
                  <c:y val="-0.1066853283451538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160639612322793E-2"/>
                  <c:y val="-7.6209119585523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79286129910056E-2"/>
                  <c:y val="8.3790976402535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783672656852153E-2"/>
                  <c:y val="-9.14472239653387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69132593224916E-2"/>
                  <c:y val="-8.38281717754311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882385536446271E-2"/>
                  <c:y val="-0.1143049804604307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783672656852153E-2"/>
                  <c:y val="-9.14472239653387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412649299663973E-2"/>
                  <c:y val="9.14094286670738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1412649299663973E-2"/>
                  <c:y val="0.106647533046888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47851421665016E-2"/>
                  <c:y val="9.1410028592443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РЭС'!$X$15:$AK$15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РЭС'!$X$17:$AK$17</c:f>
              <c:numCache>
                <c:formatCode>General</c:formatCode>
                <c:ptCount val="14"/>
                <c:pt idx="0">
                  <c:v>56</c:v>
                </c:pt>
                <c:pt idx="1">
                  <c:v>83</c:v>
                </c:pt>
                <c:pt idx="2">
                  <c:v>103</c:v>
                </c:pt>
                <c:pt idx="3">
                  <c:v>143</c:v>
                </c:pt>
                <c:pt idx="4">
                  <c:v>87</c:v>
                </c:pt>
                <c:pt idx="5">
                  <c:v>88</c:v>
                </c:pt>
                <c:pt idx="6">
                  <c:v>113</c:v>
                </c:pt>
                <c:pt idx="7">
                  <c:v>107</c:v>
                </c:pt>
                <c:pt idx="8">
                  <c:v>117</c:v>
                </c:pt>
                <c:pt idx="9">
                  <c:v>70</c:v>
                </c:pt>
                <c:pt idx="10">
                  <c:v>122</c:v>
                </c:pt>
                <c:pt idx="11">
                  <c:v>129</c:v>
                </c:pt>
                <c:pt idx="12">
                  <c:v>86</c:v>
                </c:pt>
                <c:pt idx="13">
                  <c:v>72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276672"/>
        <c:axId val="229053184"/>
      </c:lineChart>
      <c:catAx>
        <c:axId val="229276672"/>
        <c:scaling>
          <c:orientation val="minMax"/>
        </c:scaling>
        <c:delete val="0"/>
        <c:axPos val="b"/>
        <c:majorTickMark val="out"/>
        <c:minorTickMark val="none"/>
        <c:tickLblPos val="nextTo"/>
        <c:crossAx val="229053184"/>
        <c:crosses val="autoZero"/>
        <c:auto val="1"/>
        <c:lblAlgn val="ctr"/>
        <c:lblOffset val="100"/>
        <c:noMultiLvlLbl val="0"/>
      </c:catAx>
      <c:valAx>
        <c:axId val="2290531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92766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867520173586263"/>
          <c:y val="0.84857103776290232"/>
          <c:w val="0.44264959652827474"/>
          <c:h val="0.1361908578572825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209412962736663E-2"/>
          <c:y val="4.7552111167217748E-2"/>
          <c:w val="0.91667319656044555"/>
          <c:h val="0.587427668969765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РЭС'!$R$32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dLbl>
              <c:idx val="7"/>
              <c:layout>
                <c:manualLayout>
                  <c:x val="-3.2534741106554611E-2"/>
                  <c:y val="-7.4867919363255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РЭС'!$X$31:$AK$31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РЭС'!$X$32:$AK$32</c:f>
              <c:numCache>
                <c:formatCode>General</c:formatCode>
                <c:ptCount val="14"/>
                <c:pt idx="0">
                  <c:v>1444</c:v>
                </c:pt>
                <c:pt idx="1">
                  <c:v>1453</c:v>
                </c:pt>
                <c:pt idx="2">
                  <c:v>1502</c:v>
                </c:pt>
                <c:pt idx="3">
                  <c:v>1516</c:v>
                </c:pt>
                <c:pt idx="4">
                  <c:v>1388</c:v>
                </c:pt>
                <c:pt idx="5">
                  <c:v>1390</c:v>
                </c:pt>
                <c:pt idx="6">
                  <c:v>1394</c:v>
                </c:pt>
                <c:pt idx="7">
                  <c:v>1407</c:v>
                </c:pt>
                <c:pt idx="8">
                  <c:v>1109</c:v>
                </c:pt>
                <c:pt idx="9">
                  <c:v>1345</c:v>
                </c:pt>
                <c:pt idx="10">
                  <c:v>1596</c:v>
                </c:pt>
                <c:pt idx="11">
                  <c:v>1712</c:v>
                </c:pt>
                <c:pt idx="12">
                  <c:v>1719</c:v>
                </c:pt>
                <c:pt idx="13">
                  <c:v>1375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119488"/>
        <c:axId val="229122432"/>
      </c:lineChart>
      <c:catAx>
        <c:axId val="229119488"/>
        <c:scaling>
          <c:orientation val="minMax"/>
        </c:scaling>
        <c:delete val="0"/>
        <c:axPos val="b"/>
        <c:majorTickMark val="out"/>
        <c:minorTickMark val="none"/>
        <c:tickLblPos val="nextTo"/>
        <c:crossAx val="229122432"/>
        <c:crosses val="autoZero"/>
        <c:auto val="1"/>
        <c:lblAlgn val="ctr"/>
        <c:lblOffset val="100"/>
        <c:noMultiLvlLbl val="0"/>
      </c:catAx>
      <c:valAx>
        <c:axId val="229122432"/>
        <c:scaling>
          <c:orientation val="minMax"/>
          <c:max val="20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crossAx val="229119488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7110658596654816"/>
          <c:y val="0.84935082305978593"/>
          <c:w val="0.2406534735456109"/>
          <c:h val="0.1503558953586042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106843913607877E-2"/>
          <c:y val="4.130300971261841E-2"/>
          <c:w val="0.93888018064745382"/>
          <c:h val="0.63291311936261774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РЭС'!$R$38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0814522588283334E-2"/>
                  <c:y val="-8.2887443562995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843240142707505E-2"/>
                  <c:y val="6.9683117056772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511571912200781E-2"/>
                  <c:y val="7.80946073279833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094905069321045E-2"/>
                  <c:y val="7.9604643242915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596742635191082E-2"/>
                  <c:y val="8.3705401447043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9354656054410835E-2"/>
                  <c:y val="8.6238668201599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306459900601733E-2"/>
                  <c:y val="8.3705401447043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377130504103297E-2"/>
                  <c:y val="7.9618745965054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798397212920132E-2"/>
                  <c:y val="7.9605165565957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111084555596672E-2"/>
                  <c:y val="-7.95988976894517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872202659441893E-2"/>
                  <c:y val="-9.28523225616393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39315673024669E-2"/>
                  <c:y val="7.04383961757596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938133591845379E-2"/>
                  <c:y val="-6.8110924699820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059814543351178E-2"/>
                  <c:y val="6.55828811756865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РЭС'!$X$37:$AK$37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РЭС'!$X$38:$AK$38</c:f>
              <c:numCache>
                <c:formatCode>General</c:formatCode>
                <c:ptCount val="14"/>
                <c:pt idx="0">
                  <c:v>67</c:v>
                </c:pt>
                <c:pt idx="1">
                  <c:v>72</c:v>
                </c:pt>
                <c:pt idx="2">
                  <c:v>74</c:v>
                </c:pt>
                <c:pt idx="3">
                  <c:v>71</c:v>
                </c:pt>
                <c:pt idx="4">
                  <c:v>68</c:v>
                </c:pt>
                <c:pt idx="5">
                  <c:v>74</c:v>
                </c:pt>
                <c:pt idx="6">
                  <c:v>76</c:v>
                </c:pt>
                <c:pt idx="7">
                  <c:v>71</c:v>
                </c:pt>
                <c:pt idx="8">
                  <c:v>43</c:v>
                </c:pt>
                <c:pt idx="9">
                  <c:v>65</c:v>
                </c:pt>
                <c:pt idx="10">
                  <c:v>69</c:v>
                </c:pt>
                <c:pt idx="11">
                  <c:v>67</c:v>
                </c:pt>
                <c:pt idx="12">
                  <c:v>74</c:v>
                </c:pt>
                <c:pt idx="13">
                  <c:v>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РЭС'!$R$39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385607762397118E-2"/>
                  <c:y val="7.29523369777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389964982433527E-2"/>
                  <c:y val="-7.9618223642012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511571912200781E-2"/>
                  <c:y val="-9.49745210820026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111030444684251E-2"/>
                  <c:y val="-9.7239836115922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409083807170276E-2"/>
                  <c:y val="-8.6251726277654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111030444684251E-2"/>
                  <c:y val="-7.9604643242915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078779693957843E-2"/>
                  <c:y val="-6.8172558818797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377130504103297E-2"/>
                  <c:y val="-6.6351218370728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49521158607973E-2"/>
                  <c:y val="-7.8849364123928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511292732515734E-2"/>
                  <c:y val="4.79414204261738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36412547268652E-2"/>
                  <c:y val="7.29523369777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4003391749140148E-2"/>
                  <c:y val="-9.4869011827482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1069289053805174E-2"/>
                  <c:y val="6.8865159172723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030969760424652E-2"/>
                  <c:y val="-0.1002604302688292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РЭС'!$X$37:$AK$37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РЭС'!$X$39:$AK$39</c:f>
              <c:numCache>
                <c:formatCode>General</c:formatCode>
                <c:ptCount val="14"/>
                <c:pt idx="0">
                  <c:v>28</c:v>
                </c:pt>
                <c:pt idx="1">
                  <c:v>100</c:v>
                </c:pt>
                <c:pt idx="2">
                  <c:v>79</c:v>
                </c:pt>
                <c:pt idx="3">
                  <c:v>74</c:v>
                </c:pt>
                <c:pt idx="4">
                  <c:v>77</c:v>
                </c:pt>
                <c:pt idx="5">
                  <c:v>78</c:v>
                </c:pt>
                <c:pt idx="6">
                  <c:v>81</c:v>
                </c:pt>
                <c:pt idx="7">
                  <c:v>79</c:v>
                </c:pt>
                <c:pt idx="8">
                  <c:v>47</c:v>
                </c:pt>
                <c:pt idx="9">
                  <c:v>54</c:v>
                </c:pt>
                <c:pt idx="10">
                  <c:v>51</c:v>
                </c:pt>
                <c:pt idx="11">
                  <c:v>72</c:v>
                </c:pt>
                <c:pt idx="12">
                  <c:v>72</c:v>
                </c:pt>
                <c:pt idx="13">
                  <c:v>75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152256"/>
        <c:axId val="229153792"/>
      </c:lineChart>
      <c:catAx>
        <c:axId val="229152256"/>
        <c:scaling>
          <c:orientation val="minMax"/>
        </c:scaling>
        <c:delete val="0"/>
        <c:axPos val="b"/>
        <c:majorTickMark val="out"/>
        <c:minorTickMark val="none"/>
        <c:tickLblPos val="nextTo"/>
        <c:crossAx val="229153792"/>
        <c:crosses val="autoZero"/>
        <c:auto val="1"/>
        <c:lblAlgn val="ctr"/>
        <c:lblOffset val="100"/>
        <c:noMultiLvlLbl val="0"/>
      </c:catAx>
      <c:valAx>
        <c:axId val="229153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91522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632960709633998E-2"/>
          <c:y val="4.7658884326091187E-2"/>
          <c:w val="0.9383572563199255"/>
          <c:h val="0.5840803758749737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РЭС'!$R$56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cat>
            <c:strRef>
              <c:f>'Проконтролировано РЭС'!$X$55:$AK$55</c:f>
              <c:strCache>
                <c:ptCount val="14"/>
                <c:pt idx="0">
                  <c:v>10.09</c:v>
                </c:pt>
                <c:pt idx="1">
                  <c:v>17.09</c:v>
                </c:pt>
                <c:pt idx="2">
                  <c:v>24.09</c:v>
                </c:pt>
                <c:pt idx="3">
                  <c:v>01.10</c:v>
                </c:pt>
                <c:pt idx="4">
                  <c:v>08.10</c:v>
                </c:pt>
                <c:pt idx="5">
                  <c:v>15.10</c:v>
                </c:pt>
                <c:pt idx="6">
                  <c:v>22.10</c:v>
                </c:pt>
                <c:pt idx="7">
                  <c:v>29.10</c:v>
                </c:pt>
                <c:pt idx="8">
                  <c:v>05.11</c:v>
                </c:pt>
                <c:pt idx="9">
                  <c:v>12.11</c:v>
                </c:pt>
                <c:pt idx="10">
                  <c:v>19.11</c:v>
                </c:pt>
                <c:pt idx="11">
                  <c:v>26.11</c:v>
                </c:pt>
                <c:pt idx="12">
                  <c:v>03.12</c:v>
                </c:pt>
                <c:pt idx="13">
                  <c:v>10.12</c:v>
                </c:pt>
              </c:strCache>
            </c:strRef>
          </c:cat>
          <c:val>
            <c:numRef>
              <c:f>'Проконтролировано РЭС'!$X$56:$AK$56</c:f>
              <c:numCache>
                <c:formatCode>General</c:formatCode>
                <c:ptCount val="14"/>
                <c:pt idx="0">
                  <c:v>806</c:v>
                </c:pt>
                <c:pt idx="1">
                  <c:v>825</c:v>
                </c:pt>
                <c:pt idx="2">
                  <c:v>806</c:v>
                </c:pt>
                <c:pt idx="3">
                  <c:v>817</c:v>
                </c:pt>
                <c:pt idx="4">
                  <c:v>820</c:v>
                </c:pt>
                <c:pt idx="5">
                  <c:v>818</c:v>
                </c:pt>
                <c:pt idx="6">
                  <c:v>824</c:v>
                </c:pt>
                <c:pt idx="7">
                  <c:v>829</c:v>
                </c:pt>
                <c:pt idx="8">
                  <c:v>581</c:v>
                </c:pt>
                <c:pt idx="9">
                  <c:v>741</c:v>
                </c:pt>
                <c:pt idx="10">
                  <c:v>824</c:v>
                </c:pt>
                <c:pt idx="11">
                  <c:v>829</c:v>
                </c:pt>
                <c:pt idx="12">
                  <c:v>832</c:v>
                </c:pt>
                <c:pt idx="13">
                  <c:v>834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398016"/>
        <c:axId val="229399552"/>
      </c:lineChart>
      <c:catAx>
        <c:axId val="229398016"/>
        <c:scaling>
          <c:orientation val="minMax"/>
        </c:scaling>
        <c:delete val="0"/>
        <c:axPos val="b"/>
        <c:majorTickMark val="out"/>
        <c:minorTickMark val="none"/>
        <c:tickLblPos val="nextTo"/>
        <c:crossAx val="229399552"/>
        <c:crosses val="autoZero"/>
        <c:auto val="1"/>
        <c:lblAlgn val="ctr"/>
        <c:lblOffset val="100"/>
        <c:noMultiLvlLbl val="0"/>
      </c:catAx>
      <c:valAx>
        <c:axId val="229399552"/>
        <c:scaling>
          <c:orientation val="minMax"/>
          <c:max val="900"/>
          <c:min val="500"/>
        </c:scaling>
        <c:delete val="0"/>
        <c:axPos val="l"/>
        <c:numFmt formatCode="General" sourceLinked="1"/>
        <c:majorTickMark val="out"/>
        <c:minorTickMark val="none"/>
        <c:tickLblPos val="nextTo"/>
        <c:crossAx val="229398016"/>
        <c:crosses val="autoZero"/>
        <c:crossBetween val="between"/>
        <c:majorUnit val="100"/>
      </c:valAx>
    </c:plotArea>
    <c:legend>
      <c:legendPos val="t"/>
      <c:layout>
        <c:manualLayout>
          <c:xMode val="edge"/>
          <c:yMode val="edge"/>
          <c:x val="0.38487246241923434"/>
          <c:y val="0.84673430370113645"/>
          <c:w val="0.25111246902606804"/>
          <c:h val="0.1471919378544952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fld id="{03170175-C3ED-4C72-B085-79CCCD670CC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3" y="9430093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9" y="9430093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764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fld id="{2D9FB51A-E05F-4494-ADA5-A77EAE266FCF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9" rIns="91415" bIns="45709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1415" tIns="45709" rIns="91415" bIns="45709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3" y="9430093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9" y="9430093"/>
            <a:ext cx="2945659" cy="496412"/>
          </a:xfrm>
          <a:prstGeom prst="rect">
            <a:avLst/>
          </a:prstGeom>
        </p:spPr>
        <p:txBody>
          <a:bodyPr vert="horz" lIns="91415" tIns="45709" rIns="91415" bIns="45709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404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7530-CBEF-4902-BD2E-3030B5DC260A}" type="datetime2">
              <a:rPr lang="en-US" smtClean="0"/>
              <a:t>Thursday, December 11, 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2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0624DB45-A20B-4279-ABC3-53FD317D6BCA}" type="datetime2">
              <a:rPr lang="en-US" smtClean="0"/>
              <a:t>Thursday, December 11,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3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34425C91-A44E-4AB1-9FC1-87B06CFF861A}" type="datetime2">
              <a:rPr lang="en-US" smtClean="0"/>
              <a:t>Thursday, December 11,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AFA1-459F-468A-9277-9BE0CE6D9A9D}" type="datetime2">
              <a:rPr lang="en-US" smtClean="0"/>
              <a:t>Thursday, December 11, 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4E9A9B0-87B4-4309-88FC-80F78A8C0BEC}" type="datetime2">
              <a:rPr lang="en-US" smtClean="0"/>
              <a:t>Thursday, December 11,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42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CDF0B273-5BF8-432D-9813-52028B368BFA}" type="datetime2">
              <a:rPr lang="en-US" smtClean="0"/>
              <a:t>Thursday, December 11,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9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FA289A91-91AB-42C0-A248-4D18CC72D613}" type="datetime2">
              <a:rPr lang="en-US" smtClean="0"/>
              <a:t>Thursday, December 11,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7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2518-87F6-46C7-9516-EDD899ACBC70}" type="datetime2">
              <a:rPr lang="en-US" smtClean="0"/>
              <a:t>Thursday, December 11, 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FFC0-381B-4DAC-9F42-E37EC1B96730}" type="datetime2">
              <a:rPr lang="en-US" smtClean="0"/>
              <a:t>Thursday, December 11, 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0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30976DB-6CEF-4358-BD76-6DDD2385DF6B}" type="datetime2">
              <a:rPr lang="en-US" smtClean="0"/>
              <a:t>Thursday, December 11,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95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FD65C05-4C6D-40C6-9AAC-8989913FDD2E}" type="datetime2">
              <a:rPr lang="en-US" smtClean="0"/>
              <a:t>Thursday, December 11,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9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C7C48538-8718-4202-88F2-428CE0DCA27D}" type="datetime2">
              <a:rPr lang="en-US" smtClean="0"/>
              <a:t>Thursday, December 11,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0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9898" y="444916"/>
            <a:ext cx="8112581" cy="82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800" b="1" dirty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Динамика </a:t>
            </a:r>
            <a:endParaRPr lang="ru-RU" sz="1800" b="1" dirty="0" smtClean="0">
              <a:solidFill>
                <a:srgbClr val="2C4B78"/>
              </a:solidFill>
              <a:latin typeface="Swis721 Win95BT" pitchFamily="34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ru-RU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результатов </a:t>
            </a:r>
            <a:r>
              <a:rPr lang="ru-RU" sz="1800" b="1" dirty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радиоконтроля и принятых мер </a:t>
            </a:r>
            <a:r>
              <a:rPr lang="ru-RU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ТО </a:t>
            </a:r>
            <a:r>
              <a:rPr lang="ru-RU" sz="1800" b="1" dirty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Роскомнадзора </a:t>
            </a:r>
            <a:r>
              <a:rPr lang="ru-RU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/>
            </a:r>
            <a:br>
              <a:rPr lang="ru-RU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</a:br>
            <a:r>
              <a:rPr lang="ru-RU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по состоянию на </a:t>
            </a:r>
            <a:r>
              <a:rPr lang="en-US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10</a:t>
            </a:r>
            <a:r>
              <a:rPr lang="ru-RU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.</a:t>
            </a:r>
            <a:r>
              <a:rPr lang="en-US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12</a:t>
            </a:r>
            <a:r>
              <a:rPr lang="ru-RU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.2014</a:t>
            </a:r>
            <a:r>
              <a:rPr lang="en-US" sz="1800" b="1" dirty="0" smtClean="0">
                <a:solidFill>
                  <a:srgbClr val="2C4B78"/>
                </a:solidFill>
                <a:latin typeface="Swis721 Win95BT" pitchFamily="34" charset="0"/>
                <a:ea typeface="+mj-ea"/>
                <a:cs typeface="+mj-cs"/>
              </a:rPr>
              <a:t> </a:t>
            </a:r>
            <a:endParaRPr lang="ru-RU" sz="1800" b="1" dirty="0">
              <a:solidFill>
                <a:srgbClr val="2C4B78"/>
              </a:solidFill>
              <a:latin typeface="Swis721 Win95BT" pitchFamily="34" charset="0"/>
              <a:ea typeface="+mj-ea"/>
              <a:cs typeface="+mj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116278"/>
              </p:ext>
            </p:extLst>
          </p:nvPr>
        </p:nvGraphicFramePr>
        <p:xfrm>
          <a:off x="239666" y="1412776"/>
          <a:ext cx="8508801" cy="129614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3552"/>
                <a:gridCol w="629531"/>
                <a:gridCol w="629531"/>
                <a:gridCol w="699477"/>
                <a:gridCol w="699477"/>
                <a:gridCol w="699477"/>
                <a:gridCol w="703497"/>
                <a:gridCol w="576064"/>
                <a:gridCol w="648072"/>
                <a:gridCol w="1080123"/>
              </a:tblGrid>
              <a:tr h="380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ЦФО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СЗФО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ЮФО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СКФО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УрФО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ДФО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</a:tr>
              <a:tr h="2900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b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43386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28696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22348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14791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51984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36491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44264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20830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262790</a:t>
                      </a:r>
                      <a:endParaRPr lang="ru-RU" sz="1100" b="1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335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3888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2958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1982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5536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3642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3384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2991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26059</a:t>
                      </a:r>
                      <a:endParaRPr lang="ru-RU" sz="1100" b="1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290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2751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1888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1462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5388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3406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2562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24153 </a:t>
                      </a:r>
                      <a:r>
                        <a:rPr lang="ru-RU" sz="11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(92,</a:t>
                      </a:r>
                      <a:r>
                        <a:rPr lang="en-US" sz="11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7</a:t>
                      </a:r>
                      <a:r>
                        <a:rPr lang="ru-RU" sz="11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%)</a:t>
                      </a:r>
                      <a:endParaRPr lang="ru-RU" sz="1100" b="1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07504" y="2924944"/>
            <a:ext cx="8921221" cy="3627965"/>
            <a:chOff x="0" y="0"/>
            <a:chExt cx="8717039" cy="4195215"/>
          </a:xfrm>
        </p:grpSpPr>
        <p:graphicFrame>
          <p:nvGraphicFramePr>
            <p:cNvPr id="9" name="Диаграмма 8"/>
            <p:cNvGraphicFramePr/>
            <p:nvPr/>
          </p:nvGraphicFramePr>
          <p:xfrm>
            <a:off x="87389" y="0"/>
            <a:ext cx="8629650" cy="18883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0" name="Диаграмма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37233672"/>
                </p:ext>
              </p:extLst>
            </p:nvPr>
          </p:nvGraphicFramePr>
          <p:xfrm>
            <a:off x="0" y="2005266"/>
            <a:ext cx="8652814" cy="21899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063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04083"/>
              </p:ext>
            </p:extLst>
          </p:nvPr>
        </p:nvGraphicFramePr>
        <p:xfrm>
          <a:off x="683568" y="1128260"/>
          <a:ext cx="3456384" cy="15086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80"/>
                <a:gridCol w="746604"/>
              </a:tblGrid>
              <a:tr h="47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20830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552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2991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78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2562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10661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ДФО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10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482802"/>
              </p:ext>
            </p:extLst>
          </p:nvPr>
        </p:nvGraphicFramePr>
        <p:xfrm>
          <a:off x="4283968" y="1128260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63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606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39666" y="2924944"/>
            <a:ext cx="8640234" cy="3614209"/>
            <a:chOff x="0" y="0"/>
            <a:chExt cx="8552677" cy="4154685"/>
          </a:xfrm>
        </p:grpSpPr>
        <p:graphicFrame>
          <p:nvGraphicFramePr>
            <p:cNvPr id="11" name="Диаграмма 10"/>
            <p:cNvGraphicFramePr/>
            <p:nvPr/>
          </p:nvGraphicFramePr>
          <p:xfrm>
            <a:off x="0" y="0"/>
            <a:ext cx="8434919" cy="19853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Диаграмма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38743238"/>
                </p:ext>
              </p:extLst>
            </p:nvPr>
          </p:nvGraphicFramePr>
          <p:xfrm>
            <a:off x="61341" y="2009038"/>
            <a:ext cx="8491336" cy="21456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125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439289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771962" y="260648"/>
            <a:ext cx="8372038" cy="71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800" b="1" dirty="0" smtClean="0">
                <a:solidFill>
                  <a:schemeClr val="tx2"/>
                </a:solidFill>
                <a:latin typeface="Swis721 Win95BT" pitchFamily="34" charset="0"/>
              </a:rPr>
              <a:t>Динамика</a:t>
            </a:r>
          </a:p>
          <a:p>
            <a:pPr algn="ctr">
              <a:spcBef>
                <a:spcPct val="0"/>
              </a:spcBef>
            </a:pPr>
            <a:r>
              <a:rPr lang="ru-RU" sz="1800" b="1" dirty="0" smtClean="0">
                <a:solidFill>
                  <a:schemeClr val="tx2"/>
                </a:solidFill>
                <a:latin typeface="Swis721 Win95BT" pitchFamily="34" charset="0"/>
              </a:rPr>
              <a:t>показателей </a:t>
            </a:r>
            <a:r>
              <a:rPr lang="ru-RU" sz="1800" b="1" dirty="0">
                <a:solidFill>
                  <a:schemeClr val="tx2"/>
                </a:solidFill>
                <a:latin typeface="Swis721 Win95BT" pitchFamily="34" charset="0"/>
              </a:rPr>
              <a:t>выявленных нарушений по результатам радиоконтроля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681922"/>
              </p:ext>
            </p:extLst>
          </p:nvPr>
        </p:nvGraphicFramePr>
        <p:xfrm>
          <a:off x="479124" y="971585"/>
          <a:ext cx="8361796" cy="2626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474917"/>
              </p:ext>
            </p:extLst>
          </p:nvPr>
        </p:nvGraphicFramePr>
        <p:xfrm>
          <a:off x="107504" y="3645024"/>
          <a:ext cx="8963410" cy="290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15437"/>
              </p:ext>
            </p:extLst>
          </p:nvPr>
        </p:nvGraphicFramePr>
        <p:xfrm>
          <a:off x="772334" y="1196753"/>
          <a:ext cx="3367618" cy="151216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75530"/>
                <a:gridCol w="792088"/>
              </a:tblGrid>
              <a:tr h="5458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43386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508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3888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576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3483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ЦФО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10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477011"/>
              </p:ext>
            </p:extLst>
          </p:nvPr>
        </p:nvGraphicFramePr>
        <p:xfrm>
          <a:off x="4283968" y="1196753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941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605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535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239666" y="2996952"/>
            <a:ext cx="8722784" cy="3290358"/>
            <a:chOff x="0" y="0"/>
            <a:chExt cx="6820556" cy="3980981"/>
          </a:xfrm>
        </p:grpSpPr>
        <p:graphicFrame>
          <p:nvGraphicFramePr>
            <p:cNvPr id="11" name="Диаграмма 10"/>
            <p:cNvGraphicFramePr/>
            <p:nvPr/>
          </p:nvGraphicFramePr>
          <p:xfrm>
            <a:off x="0" y="0"/>
            <a:ext cx="6820556" cy="18922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Диаграмма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6950672"/>
                </p:ext>
              </p:extLst>
            </p:nvPr>
          </p:nvGraphicFramePr>
          <p:xfrm>
            <a:off x="4824" y="1964242"/>
            <a:ext cx="6815666" cy="20167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776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467751"/>
              </p:ext>
            </p:extLst>
          </p:nvPr>
        </p:nvGraphicFramePr>
        <p:xfrm>
          <a:off x="683568" y="1196752"/>
          <a:ext cx="3456384" cy="151216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79"/>
                <a:gridCol w="746605"/>
              </a:tblGrid>
              <a:tr h="6074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28696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75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2958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29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2751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1962" y="444916"/>
            <a:ext cx="7688470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СЗФО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10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548658"/>
              </p:ext>
            </p:extLst>
          </p:nvPr>
        </p:nvGraphicFramePr>
        <p:xfrm>
          <a:off x="4283968" y="1196753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75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522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312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39666" y="2852936"/>
            <a:ext cx="8660040" cy="3753908"/>
            <a:chOff x="0" y="0"/>
            <a:chExt cx="8142547" cy="4306285"/>
          </a:xfrm>
        </p:grpSpPr>
        <p:graphicFrame>
          <p:nvGraphicFramePr>
            <p:cNvPr id="11" name="Диаграмма 10"/>
            <p:cNvGraphicFramePr/>
            <p:nvPr/>
          </p:nvGraphicFramePr>
          <p:xfrm>
            <a:off x="0" y="0"/>
            <a:ext cx="8142547" cy="19789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1607715498"/>
                </p:ext>
              </p:extLst>
            </p:nvPr>
          </p:nvGraphicFramePr>
          <p:xfrm>
            <a:off x="147646" y="2110044"/>
            <a:ext cx="7986182" cy="21962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425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54816"/>
              </p:ext>
            </p:extLst>
          </p:nvPr>
        </p:nvGraphicFramePr>
        <p:xfrm>
          <a:off x="683568" y="1196752"/>
          <a:ext cx="3456384" cy="151216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79"/>
                <a:gridCol w="746605"/>
              </a:tblGrid>
              <a:tr h="47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22348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553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1982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79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1888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ЮФО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ЮФО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10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109516"/>
              </p:ext>
            </p:extLst>
          </p:nvPr>
        </p:nvGraphicFramePr>
        <p:xfrm>
          <a:off x="4283968" y="1196753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94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87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66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39666" y="2996952"/>
            <a:ext cx="8645072" cy="3611573"/>
            <a:chOff x="0" y="0"/>
            <a:chExt cx="8125968" cy="4319360"/>
          </a:xfrm>
        </p:grpSpPr>
        <p:graphicFrame>
          <p:nvGraphicFramePr>
            <p:cNvPr id="10" name="Диаграмма 9"/>
            <p:cNvGraphicFramePr/>
            <p:nvPr/>
          </p:nvGraphicFramePr>
          <p:xfrm>
            <a:off x="0" y="0"/>
            <a:ext cx="8117014" cy="19911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1" name="Диаграмма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59625069"/>
                </p:ext>
              </p:extLst>
            </p:nvPr>
          </p:nvGraphicFramePr>
          <p:xfrm>
            <a:off x="32402" y="2025317"/>
            <a:ext cx="8093566" cy="22940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4571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234405"/>
              </p:ext>
            </p:extLst>
          </p:nvPr>
        </p:nvGraphicFramePr>
        <p:xfrm>
          <a:off x="683568" y="1128260"/>
          <a:ext cx="3456384" cy="15086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80"/>
                <a:gridCol w="746604"/>
              </a:tblGrid>
              <a:tr h="47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b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14791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552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1678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78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1462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СКФО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СКФО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10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798959"/>
              </p:ext>
            </p:extLst>
          </p:nvPr>
        </p:nvGraphicFramePr>
        <p:xfrm>
          <a:off x="4283968" y="1128260"/>
          <a:ext cx="4176464" cy="151216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7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65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310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37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395536" y="2924944"/>
            <a:ext cx="8498151" cy="3694586"/>
            <a:chOff x="0" y="0"/>
            <a:chExt cx="8930858" cy="3694586"/>
          </a:xfrm>
        </p:grpSpPr>
        <p:graphicFrame>
          <p:nvGraphicFramePr>
            <p:cNvPr id="10" name="Диаграмма 9"/>
            <p:cNvGraphicFramePr/>
            <p:nvPr/>
          </p:nvGraphicFramePr>
          <p:xfrm>
            <a:off x="44699" y="0"/>
            <a:ext cx="8865810" cy="17988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1" name="Диаграмма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92307984"/>
                </p:ext>
              </p:extLst>
            </p:nvPr>
          </p:nvGraphicFramePr>
          <p:xfrm>
            <a:off x="0" y="1879395"/>
            <a:ext cx="8930858" cy="18151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775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919573"/>
              </p:ext>
            </p:extLst>
          </p:nvPr>
        </p:nvGraphicFramePr>
        <p:xfrm>
          <a:off x="683568" y="1093608"/>
          <a:ext cx="3384376" cy="15433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653326"/>
                <a:gridCol w="731050"/>
              </a:tblGrid>
              <a:tr h="492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51984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5625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5536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87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5388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ПФО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10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781064"/>
              </p:ext>
            </p:extLst>
          </p:nvPr>
        </p:nvGraphicFramePr>
        <p:xfrm>
          <a:off x="4283968" y="1103505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42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656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81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706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39666" y="2780928"/>
            <a:ext cx="8815386" cy="3886200"/>
            <a:chOff x="0" y="0"/>
            <a:chExt cx="8347861" cy="4045872"/>
          </a:xfrm>
        </p:grpSpPr>
        <p:graphicFrame>
          <p:nvGraphicFramePr>
            <p:cNvPr id="10" name="Диаграмма 9"/>
            <p:cNvGraphicFramePr/>
            <p:nvPr/>
          </p:nvGraphicFramePr>
          <p:xfrm>
            <a:off x="38886" y="0"/>
            <a:ext cx="8308975" cy="18673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1" name="Диаграмма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40580473"/>
                </p:ext>
              </p:extLst>
            </p:nvPr>
          </p:nvGraphicFramePr>
          <p:xfrm>
            <a:off x="0" y="1907169"/>
            <a:ext cx="8289052" cy="21387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102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526011"/>
              </p:ext>
            </p:extLst>
          </p:nvPr>
        </p:nvGraphicFramePr>
        <p:xfrm>
          <a:off x="683568" y="1128260"/>
          <a:ext cx="3456384" cy="15086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79"/>
                <a:gridCol w="746605"/>
              </a:tblGrid>
              <a:tr h="5268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36491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5257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3642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560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3406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УрФО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10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373527"/>
              </p:ext>
            </p:extLst>
          </p:nvPr>
        </p:nvGraphicFramePr>
        <p:xfrm>
          <a:off x="4283968" y="1128260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44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39666" y="2852936"/>
            <a:ext cx="8643937" cy="3721400"/>
            <a:chOff x="0" y="0"/>
            <a:chExt cx="8219017" cy="4219575"/>
          </a:xfrm>
        </p:grpSpPr>
        <p:graphicFrame>
          <p:nvGraphicFramePr>
            <p:cNvPr id="10" name="Диаграмма 9"/>
            <p:cNvGraphicFramePr/>
            <p:nvPr/>
          </p:nvGraphicFramePr>
          <p:xfrm>
            <a:off x="0" y="0"/>
            <a:ext cx="8207373" cy="20037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1" name="Диаграмма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95582117"/>
                </p:ext>
              </p:extLst>
            </p:nvPr>
          </p:nvGraphicFramePr>
          <p:xfrm>
            <a:off x="56092" y="2090112"/>
            <a:ext cx="8162925" cy="21294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232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069190"/>
              </p:ext>
            </p:extLst>
          </p:nvPr>
        </p:nvGraphicFramePr>
        <p:xfrm>
          <a:off x="736938" y="1128260"/>
          <a:ext cx="3456384" cy="15086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79"/>
                <a:gridCol w="746605"/>
              </a:tblGrid>
              <a:tr h="47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44264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552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3384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  <a:tr h="478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Swis721Cyrillic BT"/>
                        </a:rPr>
                        <a:t>3213</a:t>
                      </a:r>
                      <a:endParaRPr lang="ru-RU" sz="1100" b="0" i="0" u="none" strike="noStrike" dirty="0">
                        <a:solidFill>
                          <a:srgbClr val="1F497D"/>
                        </a:solidFill>
                        <a:effectLst/>
                        <a:latin typeface="Swis721Cyrillic B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филиала ФГУП «РЧЦ ЦФО» в СФО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и принятых мер ТО Роскомнадзора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10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12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534206"/>
              </p:ext>
            </p:extLst>
          </p:nvPr>
        </p:nvGraphicFramePr>
        <p:xfrm>
          <a:off x="4283968" y="1128260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74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39666" y="2852936"/>
            <a:ext cx="8801100" cy="3474764"/>
            <a:chOff x="0" y="0"/>
            <a:chExt cx="8338138" cy="4351873"/>
          </a:xfrm>
        </p:grpSpPr>
        <p:graphicFrame>
          <p:nvGraphicFramePr>
            <p:cNvPr id="10" name="Диаграмма 9"/>
            <p:cNvGraphicFramePr/>
            <p:nvPr/>
          </p:nvGraphicFramePr>
          <p:xfrm>
            <a:off x="0" y="0"/>
            <a:ext cx="8281459" cy="20542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1" name="Диаграмма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74971539"/>
                </p:ext>
              </p:extLst>
            </p:nvPr>
          </p:nvGraphicFramePr>
          <p:xfrm>
            <a:off x="36571" y="2099704"/>
            <a:ext cx="8301567" cy="22521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055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F5EF949-C7F2-468C-8C07-FCD819F733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939</Words>
  <Application>Microsoft Office PowerPoint</Application>
  <PresentationFormat>Экран (4:3)</PresentationFormat>
  <Paragraphs>522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2013-01-22T11:48:46Z</dcterms:created>
  <dcterms:modified xsi:type="dcterms:W3CDTF">2014-12-11T11:34:40Z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