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74" r:id="rId3"/>
    <p:sldId id="279" r:id="rId4"/>
    <p:sldId id="280" r:id="rId5"/>
    <p:sldId id="284" r:id="rId6"/>
    <p:sldId id="285" r:id="rId7"/>
    <p:sldId id="282" r:id="rId8"/>
    <p:sldId id="286" r:id="rId9"/>
    <p:sldId id="287" r:id="rId10"/>
    <p:sldId id="288" r:id="rId11"/>
    <p:sldId id="289" r:id="rId12"/>
    <p:sldId id="281" r:id="rId13"/>
    <p:sldId id="290" r:id="rId14"/>
    <p:sldId id="292" r:id="rId15"/>
    <p:sldId id="293" r:id="rId16"/>
    <p:sldId id="295" r:id="rId17"/>
    <p:sldId id="297" r:id="rId18"/>
    <p:sldId id="270" r:id="rId19"/>
  </p:sldIdLst>
  <p:sldSz cx="10085388" cy="7562850"/>
  <p:notesSz cx="6734175" cy="98536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29A5DC"/>
    <a:srgbClr val="FFBF00"/>
    <a:srgbClr val="0040BB"/>
    <a:srgbClr val="384B49"/>
    <a:srgbClr val="004C83"/>
    <a:srgbClr val="004A97"/>
    <a:srgbClr val="45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7" autoAdjust="0"/>
    <p:restoredTop sz="99848" autoAdjust="0"/>
  </p:normalViewPr>
  <p:slideViewPr>
    <p:cSldViewPr snapToGrid="0" snapToObjects="1">
      <p:cViewPr>
        <p:scale>
          <a:sx n="66" d="100"/>
          <a:sy n="66" d="100"/>
        </p:scale>
        <p:origin x="-1380" y="-126"/>
      </p:cViewPr>
      <p:guideLst>
        <p:guide orient="horz" pos="2382"/>
        <p:guide pos="31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0E8C-91B9-400D-849A-2E02410ECD4A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79950"/>
            <a:ext cx="5387975" cy="4433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59900"/>
            <a:ext cx="291782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2E1A-D661-45CE-A452-976AB7484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2E1A-D661-45CE-A452-976AB7484F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9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56408" y="2349391"/>
            <a:ext cx="857258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11" y="4285615"/>
            <a:ext cx="7059772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FC11-3F05-47C4-98FE-9D1EEDC44FD7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6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5760-F82F-4922-A09B-31673E934972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1907" y="302867"/>
            <a:ext cx="2269213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271" y="302867"/>
            <a:ext cx="663954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42B4-8387-45F0-88CA-3EABD429C44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C6E8-B98B-46F1-A63F-C6224C307938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96678" y="4859833"/>
            <a:ext cx="8572580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678" y="3205463"/>
            <a:ext cx="8572580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F77D-B597-4029-9E0D-E5A96025925C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271" y="1764671"/>
            <a:ext cx="445438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6740" y="1764671"/>
            <a:ext cx="445438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21A6-55EB-48AA-9742-82A0209462D4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8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270" y="1692892"/>
            <a:ext cx="445613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270" y="2398408"/>
            <a:ext cx="445613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3239" y="1692892"/>
            <a:ext cx="4457882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3239" y="2398408"/>
            <a:ext cx="4457882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4B50-3FD4-45AF-999E-198772E4179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7B0-D67D-42B3-9142-F29B65304965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9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84D2-BD13-42E6-8D6A-126F9656E30F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4271" y="301116"/>
            <a:ext cx="3318024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3109" y="301119"/>
            <a:ext cx="5638012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271" y="1582599"/>
            <a:ext cx="3318024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D33A-FF8F-4CBD-ABDE-354C9BAA3967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76807" y="5293995"/>
            <a:ext cx="605123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807" y="675755"/>
            <a:ext cx="605123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807" y="5918981"/>
            <a:ext cx="605123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9F1-7B24-4DD3-96FC-320DCB1BD756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70" y="302868"/>
            <a:ext cx="9076849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270" y="1764671"/>
            <a:ext cx="9076849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270" y="7009644"/>
            <a:ext cx="235325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A37C-52BD-483B-8A52-C720DA06147E}" type="datetime1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5842" y="7009644"/>
            <a:ext cx="3193707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7862" y="7009644"/>
            <a:ext cx="235325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E7A8-D033-E140-B494-BB95A3511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vanov_obloga-0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0"/>
            <a:ext cx="10692000" cy="756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3389" y="5326743"/>
            <a:ext cx="71119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AE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Лазарева Надежда Ивановна </a:t>
            </a:r>
          </a:p>
          <a:p>
            <a:pPr algn="r"/>
            <a:endParaRPr lang="ru-RU" dirty="0" smtClean="0">
              <a:solidFill>
                <a:srgbClr val="00AEEF"/>
              </a:solidFill>
              <a:latin typeface="Arial"/>
              <a:cs typeface="Arial"/>
            </a:endParaRPr>
          </a:p>
          <a:p>
            <a:r>
              <a:rPr lang="ru-RU" sz="2400" dirty="0" smtClean="0">
                <a:solidFill>
                  <a:srgbClr val="00AEEF"/>
                </a:solidFill>
                <a:latin typeface="Arial"/>
                <a:cs typeface="Arial"/>
              </a:rPr>
              <a:t>Советник  Управления контроля и надзора в сфере связи</a:t>
            </a:r>
            <a:endParaRPr lang="ru-RU" sz="2400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257" y="3976914"/>
            <a:ext cx="8808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Построение сетей электросвязи</a:t>
            </a:r>
          </a:p>
          <a:p>
            <a:pPr algn="r"/>
            <a:r>
              <a:rPr lang="ru-RU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и порядок ввода их в эксплуатацию</a:t>
            </a:r>
          </a:p>
          <a:p>
            <a:pPr algn="r"/>
            <a:endParaRPr lang="ru-RU" sz="2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748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10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212" y="379308"/>
            <a:ext cx="86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построению сети подвижной радиотелефонной связи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72578" y="1330832"/>
            <a:ext cx="10080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узлы связи размещаются на территории Российской Федерации;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точки присоединения размещаются на территории каждого субъекта Российской Федерации, на территории которого функционирует сеть связи;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связи в каждом из субъектов Российской Федерации, в которых она функционирует, имеет присоединение к сети (сетям) фиксированной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зоновой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телефонной связи;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связи имеет присоединение к сети (сетям) междугородной и международной телефонной связи;</a:t>
            </a:r>
          </a:p>
          <a:p>
            <a:pPr marL="363538" lvl="0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одного узла связи соединяется с узлом обслуживания вызовов экстренных оперативных служб, расположенным в каждом поселении, на территории которого функционирует сеть связи</a:t>
            </a:r>
            <a:endParaRPr lang="ru-RU" sz="2400" dirty="0" smtClean="0"/>
          </a:p>
          <a:p>
            <a:pPr marL="363538">
              <a:spcBef>
                <a:spcPts val="1200"/>
              </a:spcBef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79237" y="2079694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900000">
            <a:off x="79237" y="4532608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00000">
            <a:off x="79237" y="331571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900000">
            <a:off x="79229" y="1507196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900000">
            <a:off x="79230" y="5432493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11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268" y="379308"/>
            <a:ext cx="8604000" cy="15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Нумерация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Нормативные правовые акты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020" y="2146442"/>
            <a:ext cx="10080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120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Российская система и план нумерации - приказ Мининформсвязи России от 17 ноября 2006 г. № 142;</a:t>
            </a:r>
          </a:p>
          <a:p>
            <a:pPr marL="363538">
              <a:spcBef>
                <a:spcPts val="120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распределения и использования ресурсов нумерации единой сети электросвязи Российской Федерации - постановление Правительства РФ от 13 июля 2004 г. № 350;</a:t>
            </a:r>
          </a:p>
          <a:p>
            <a:pPr marL="363538">
              <a:spcBef>
                <a:spcPts val="1200"/>
              </a:spcBef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Административный регламент </a:t>
            </a:r>
            <a:r>
              <a:rPr lang="ru-RU" sz="26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Россвязи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 предоставлению государственной услуги по выделению, изъятию, изменению и переоформлению ресурса нумерации - приказ Минкомсвязи России от 02.07.2012 № 167</a:t>
            </a: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209863" y="328605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900000">
            <a:off x="209863" y="236997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900000">
            <a:off x="209863" y="4939010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12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86" y="379304"/>
            <a:ext cx="7460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Российская система и план нумерации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3471" y="1154831"/>
            <a:ext cx="9579429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Структура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телефонного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номера</a:t>
            </a:r>
          </a:p>
          <a:p>
            <a:pPr algn="ctr"/>
            <a:endParaRPr lang="ru-RU" sz="1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7 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АВС (DEF) 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, где:</a:t>
            </a:r>
          </a:p>
          <a:p>
            <a:pPr lvl="0"/>
            <a:endParaRPr lang="ru-RU" sz="1800" b="1" dirty="0" smtClean="0">
              <a:latin typeface="Arial Black" pitchFamily="34" charset="0"/>
            </a:endParaRP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– код Российской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Федерации</a:t>
            </a:r>
          </a:p>
          <a:p>
            <a:pPr lvl="0"/>
            <a:endParaRPr lang="ru-RU" sz="1000" dirty="0">
              <a:solidFill>
                <a:schemeClr val="tx2"/>
              </a:solidFill>
              <a:latin typeface="Arial Black" pitchFamily="34" charset="0"/>
            </a:endParaRPr>
          </a:p>
          <a:p>
            <a:pPr lvl="0"/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ABC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 – код географически определяемой зоны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нумерации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DEF</a:t>
            </a: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– код географически не определяемой зоны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нумерации</a:t>
            </a:r>
          </a:p>
          <a:p>
            <a:pPr lvl="0"/>
            <a:endParaRPr lang="ru-RU" sz="1000" dirty="0">
              <a:solidFill>
                <a:schemeClr val="tx2"/>
              </a:solidFill>
              <a:latin typeface="Arial Black" pitchFamily="34" charset="0"/>
            </a:endParaRPr>
          </a:p>
          <a:p>
            <a:pPr lvl="0"/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1800" b="1" baseline="-25000" dirty="0">
                <a:solidFill>
                  <a:srgbClr val="FF0000"/>
                </a:solidFill>
                <a:latin typeface="Arial Black" pitchFamily="34" charset="0"/>
              </a:rPr>
              <a:t>7</a:t>
            </a:r>
            <a:r>
              <a:rPr lang="ru-RU" sz="1800" baseline="-25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- </a:t>
            </a:r>
            <a:r>
              <a:rPr lang="ru-RU" sz="1800" dirty="0" err="1">
                <a:solidFill>
                  <a:schemeClr val="tx2"/>
                </a:solidFill>
                <a:latin typeface="Arial Black" pitchFamily="34" charset="0"/>
              </a:rPr>
              <a:t>зоновый</a:t>
            </a:r>
            <a:r>
              <a:rPr lang="ru-RU" sz="1800" dirty="0">
                <a:solidFill>
                  <a:schemeClr val="tx2"/>
                </a:solidFill>
                <a:latin typeface="Arial Black" pitchFamily="34" charset="0"/>
              </a:rPr>
              <a:t> телефонный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номер</a:t>
            </a:r>
          </a:p>
          <a:p>
            <a:pPr lvl="0"/>
            <a:endParaRPr lang="ru-RU" sz="1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Минкомсвязью России назначены коды:</a:t>
            </a:r>
          </a:p>
          <a:p>
            <a:pPr marL="1436688" defTabSz="1476375"/>
            <a:endParaRPr lang="ru-RU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1436688" defTabSz="1476375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АВС=365  Республике Крым </a:t>
            </a:r>
          </a:p>
          <a:p>
            <a:pPr marL="1436688" defTabSz="1476375"/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АВС=869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 городу 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</a:rPr>
              <a:t>Севастополь</a:t>
            </a:r>
          </a:p>
          <a:p>
            <a:pPr marL="987425" defTabSz="1476375"/>
            <a:endParaRPr lang="ru-RU" sz="2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1436688" defTabSz="1476375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Код DEF=978  зарезервирован для Крымского федерального округа</a:t>
            </a:r>
          </a:p>
          <a:p>
            <a:pPr marL="2060575" lvl="0"/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42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13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324" y="379308"/>
            <a:ext cx="860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Порядок ввода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эксплуатацию</a:t>
            </a:r>
          </a:p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сооружений связи и сетей электросвязи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предназначенных                 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оказания услуг связи</a:t>
            </a:r>
          </a:p>
          <a:p>
            <a:endParaRPr lang="ru-RU" sz="3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Нормативный правовой акт</a:t>
            </a:r>
          </a:p>
          <a:p>
            <a:endParaRPr lang="ru-RU" sz="3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3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3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3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8900000">
            <a:off x="58940" y="4646413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962" y="3259308"/>
            <a:ext cx="95649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ввода в эксплуатацию сооружений связи - приказ Мининформсвязи России от 09.09.2002 № 113</a:t>
            </a: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14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40" y="379308"/>
            <a:ext cx="860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Последовательность действий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созданию и вводу в эксплуатацию сооружений связи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9036" y="1861749"/>
            <a:ext cx="100800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Направление в территориальный орган Роскомнадзора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уведомления о начале работ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созданию нового сооружения связи.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>
              <a:spcBef>
                <a:spcPts val="6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Строительство сооружения связи на основании утвержденной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проектной документации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353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сооружений связи, указанных в приложении «А», допускается использовать:</a:t>
            </a:r>
          </a:p>
          <a:p>
            <a:pPr marL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типовые проекты или заводские инструкции (техническую документацию производителя оборудования);</a:t>
            </a:r>
          </a:p>
          <a:p>
            <a:pPr marL="363538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схему соединений и спецификацию сооружения связи, содержащие сведения о назначении, составе средств связи, условиях эксплуатации и технических характеристиках сооружения связи</a:t>
            </a: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87968" y="3139756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900000">
            <a:off x="87968" y="2084384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15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866" y="379308"/>
            <a:ext cx="860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Перечень сооружений связи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(приложение «А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»)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88" y="1593736"/>
            <a:ext cx="981944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Распределительные системы приема телевидения и системы кабельного телевидения с количеством абонентов до 2500 включительно;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Одноинтервальные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радиорелейные линии (станции мощностью до 20 мВт включительно);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Малые земные станции спутниковой связи, в том числе типа VSAT, с диаметром антенн 3,8 м и менее и мощностью излучения до 20 Вт;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Базовые приемопередающие станции, ретрансляторы, контроллеры базовых станций систем сотовой связи;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Соединительные линии, в том числе РРЛ, используемые для обеспечения внутрисетевого взаимодействия в сетях сотовой связи;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Переговорные пункты, таксофоны на телефонных сетях с линейно-кабельными сооружениями;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АТС, в том числе выносы и подстанции с максимальной проектной емкостью до 512 номеров включительно с линейными и межстанционными сооружениями;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Сооружения связи всех видов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телематических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служб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16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838" y="379308"/>
            <a:ext cx="860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Последовательность действий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созданию и вводу в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эксплуатацию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сооружений связи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8" y="1600139"/>
            <a:ext cx="100800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600"/>
              </a:spcBef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353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Приемка сооружения связи приемочной комиссией</a:t>
            </a:r>
          </a:p>
          <a:p>
            <a:pPr marL="363538"/>
            <a:r>
              <a:rPr lang="ru-RU" sz="2400" dirty="0" smtClean="0"/>
              <a:t> 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Перечень документов, представляемых в приемочную комиссию: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лицензия на осуществление деятельности по оказанию услуг связи;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сертификаты соответствия или декларации о соответствии на применяемые средства связи;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утвержденная проектная документация;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Документы о выделении ресурсов нумерации;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наличии РЭС – свидетельства о регистрации РЭС;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договоры присоединения к другим сетям связи;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документы, подтверждающие организацию мероприятий по внедрению системы </a:t>
            </a: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оперативно-разыскных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мероприятий (СОРМ)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 rot="18900000">
            <a:off x="178523" y="208438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18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17718" y="701185"/>
            <a:ext cx="10080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/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3538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Приемка сооружения связи</a:t>
            </a:r>
          </a:p>
          <a:p>
            <a:pPr marL="363538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приемочной комиссией</a:t>
            </a:r>
          </a:p>
          <a:p>
            <a:pPr marL="363538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завершается подписанием  Акта о вводе сооружения связи в эксплуатацию всеми членами Приемочной комиссии.</a:t>
            </a:r>
          </a:p>
          <a:p>
            <a:pPr marL="363538"/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3538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 утверждается должностным лицом оператора связи, назначившим Комиссию.</a:t>
            </a:r>
          </a:p>
          <a:p>
            <a:pPr marL="363538"/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3538"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До ввода сооружения связи в эксплуатацию не допускается его использование для предоставления услуг связи.</a:t>
            </a:r>
          </a:p>
          <a:p>
            <a:pPr marL="363538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Ivanov_obloga-0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6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7386" y="4715120"/>
            <a:ext cx="687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17375E"/>
                </a:solidFill>
                <a:latin typeface="Arial"/>
                <a:cs typeface="Arial"/>
              </a:rPr>
              <a:t>СПАСИБО ЗА ВНИМАНИЕ!</a:t>
            </a:r>
            <a:endParaRPr lang="ru-RU" sz="3600" b="1" i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772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48025"/>
            <a:ext cx="9432245" cy="75563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2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596" y="2793614"/>
            <a:ext cx="9243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Сеть связи общего пользования, предназначенная для оказания услуг электросвязи любому  пользователю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8900000">
            <a:off x="150654" y="444858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596" y="563969"/>
            <a:ext cx="6720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Виды сетей связи, предназначенных для возмездного оказания услуг электросвязи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596" y="3904983"/>
            <a:ext cx="92432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Выделенные сети связи, предназначенные  для оказания услуг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электросвязи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ограниченному кругу пользователей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8900000">
            <a:off x="92599" y="3005971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9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3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6" y="379304"/>
            <a:ext cx="67491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Сеть связи общего пользования</a:t>
            </a:r>
          </a:p>
          <a:p>
            <a:pPr lvl="0"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Телефонная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сеть связи 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92594" y="1913359"/>
            <a:ext cx="96107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62388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Сети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фиксированной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телефонной связи, определяемые географически в пределах обслуживаемой территории и использующие ресурс нумерации географически определяемых зон нумерации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;</a:t>
            </a:r>
          </a:p>
          <a:p>
            <a:pPr marL="62388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Сети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подвижной радиотелефонной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связи, не определяемые географически в пределах территории Российской Федерации и использующие ресурс нумерации географически не определяемых зон нумерации</a:t>
            </a:r>
          </a:p>
          <a:p>
            <a:pPr lvl="0"/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00000">
            <a:off x="91440" y="2512923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104799" y="450047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2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4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620" y="379304"/>
            <a:ext cx="67491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Сеть связи общего пользования</a:t>
            </a:r>
          </a:p>
          <a:p>
            <a:pPr lvl="0"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Сети связи, определяемые по технологии оказания услуг связи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31782" y="2534656"/>
            <a:ext cx="931817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987425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Сети передачи данных</a:t>
            </a:r>
          </a:p>
          <a:p>
            <a:pPr marL="987425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987425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Телеграфные сети связи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987425"/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987425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Сети связи для распространения программ телевизионного вещания и радиовещания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900000">
            <a:off x="586072" y="304534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900000">
            <a:off x="600587" y="374890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8900000">
            <a:off x="600587" y="4573906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5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978" y="379308"/>
            <a:ext cx="864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Нормативные правовые акты, устанавливающие обязательные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 построению,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присоединению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пропуску трафика  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77638" y="2413916"/>
            <a:ext cx="1000247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6575" defTabSz="214313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Требования к построению телефонной сети связи общего пользования - приказ Мининформсвязи России от 08.08.2005 № 97;</a:t>
            </a:r>
          </a:p>
          <a:p>
            <a:pPr marL="536575" defTabSz="214313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Правила присоединения сетей электросвязи и их взаимодействия -  постановление Правительства РФ от 28 марта 2005 г. № 161;</a:t>
            </a:r>
          </a:p>
          <a:p>
            <a:pPr marL="536575" defTabSz="214313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Требования к порядку пропуска трафика в телефонной сети связи общего пользования - приказ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МининформсвязиРоссии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от 08.08.2005 № 98</a:t>
            </a:r>
          </a:p>
        </p:txBody>
      </p:sp>
      <p:sp>
        <p:nvSpPr>
          <p:cNvPr id="7" name="Прямоугольник 6"/>
          <p:cNvSpPr/>
          <p:nvPr/>
        </p:nvSpPr>
        <p:spPr>
          <a:xfrm rot="18900000">
            <a:off x="274163" y="2624990"/>
            <a:ext cx="177372" cy="23642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900000">
            <a:off x="235423" y="3748902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8900000">
            <a:off x="235422" y="501279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6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698" y="379308"/>
            <a:ext cx="860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Общие требования к построению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45148" y="1241488"/>
            <a:ext cx="10080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узлы связи могут строиться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территориально-распределенной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архитектурой и централизацией функции управления коммутацией;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 комбинирование различного вида узлов связи сетей фиксированной связи;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допускается совместное использование средств связи операторами связи по договорам между операторами связи с разграничением зон ответственности;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целях обеспечения бесперебойного функционирования средств связи должны использоваться резервные автономные источники питания, обеспечивающие при нарушении внешнего электроснабжения функционирование средств связи не менее 4 часов при нагрузке, соответствующей часу наибольшей нагрузки</a:t>
            </a:r>
          </a:p>
        </p:txBody>
      </p:sp>
      <p:sp>
        <p:nvSpPr>
          <p:cNvPr id="9" name="Прямоугольник 8"/>
          <p:cNvSpPr/>
          <p:nvPr/>
        </p:nvSpPr>
        <p:spPr>
          <a:xfrm rot="18900000">
            <a:off x="75768" y="1445641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75768" y="2691603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900000">
            <a:off x="93745" y="480837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00000">
            <a:off x="75769" y="359148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34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7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1256" y="4047929"/>
            <a:ext cx="9056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060575" lvl="0"/>
            <a:endParaRPr lang="ru-RU" sz="1800" dirty="0">
              <a:latin typeface="Arial Black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40212" y="274638"/>
            <a:ext cx="9030834" cy="1002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9551" tIns="49775" rIns="99551" bIns="49775" rtlCol="0" anchor="ctr">
            <a:no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Структура сети фиксированной телефонной связи</a:t>
            </a:r>
          </a:p>
        </p:txBody>
      </p:sp>
      <p:sp>
        <p:nvSpPr>
          <p:cNvPr id="8" name="AutoShape 4" descr="Светлый вертикальный"/>
          <p:cNvSpPr>
            <a:spLocks noChangeArrowheads="1"/>
          </p:cNvSpPr>
          <p:nvPr/>
        </p:nvSpPr>
        <p:spPr bwMode="auto">
          <a:xfrm rot="1778317">
            <a:off x="1839800" y="3719315"/>
            <a:ext cx="252413" cy="877228"/>
          </a:xfrm>
          <a:prstGeom prst="upDownArrow">
            <a:avLst>
              <a:gd name="adj1" fmla="val 50000"/>
              <a:gd name="adj2" fmla="val 36981"/>
            </a:avLst>
          </a:prstGeom>
          <a:pattFill prst="ltVert">
            <a:fgClr>
              <a:srgbClr val="FF9900"/>
            </a:fgClr>
            <a:bgClr>
              <a:srgbClr val="FFEFD5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727152" y="3083219"/>
            <a:ext cx="3219524" cy="792162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265476" y="4528126"/>
            <a:ext cx="395287" cy="3238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2356247" y="4542992"/>
            <a:ext cx="395288" cy="3238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1456502" y="4506046"/>
            <a:ext cx="395287" cy="3238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4155766" y="4537338"/>
            <a:ext cx="395288" cy="3238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5009061" y="4467511"/>
            <a:ext cx="395287" cy="3238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2"/>
          <p:cNvSpPr>
            <a:spLocks noChangeArrowheads="1"/>
          </p:cNvSpPr>
          <p:nvPr/>
        </p:nvSpPr>
        <p:spPr bwMode="auto">
          <a:xfrm rot="20474220">
            <a:off x="3176058" y="2545227"/>
            <a:ext cx="252412" cy="521776"/>
          </a:xfrm>
          <a:prstGeom prst="upDownArrow">
            <a:avLst>
              <a:gd name="adj1" fmla="val 50000"/>
              <a:gd name="adj2" fmla="val 37107"/>
            </a:avLst>
          </a:prstGeom>
          <a:gradFill rotWithShape="1">
            <a:gsLst>
              <a:gs pos="0">
                <a:srgbClr val="FF9900"/>
              </a:gs>
              <a:gs pos="50000">
                <a:srgbClr val="FFEACB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603032" y="5360625"/>
            <a:ext cx="1403350" cy="338554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Абоненты</a:t>
            </a:r>
          </a:p>
        </p:txBody>
      </p:sp>
      <p:sp>
        <p:nvSpPr>
          <p:cNvPr id="19" name="phone3"/>
          <p:cNvSpPr>
            <a:spLocks noEditPoints="1" noChangeArrowheads="1"/>
          </p:cNvSpPr>
          <p:nvPr/>
        </p:nvSpPr>
        <p:spPr bwMode="auto">
          <a:xfrm>
            <a:off x="5156457" y="5329969"/>
            <a:ext cx="360362" cy="360363"/>
          </a:xfrm>
          <a:custGeom>
            <a:avLst/>
            <a:gdLst>
              <a:gd name="T0" fmla="*/ 0 w 21600"/>
              <a:gd name="T1" fmla="*/ 0 h 21600"/>
              <a:gd name="T2" fmla="*/ 180181 w 21600"/>
              <a:gd name="T3" fmla="*/ 0 h 21600"/>
              <a:gd name="T4" fmla="*/ 360362 w 21600"/>
              <a:gd name="T5" fmla="*/ 0 h 21600"/>
              <a:gd name="T6" fmla="*/ 360362 w 21600"/>
              <a:gd name="T7" fmla="*/ 180182 h 21600"/>
              <a:gd name="T8" fmla="*/ 360362 w 21600"/>
              <a:gd name="T9" fmla="*/ 360363 h 21600"/>
              <a:gd name="T10" fmla="*/ 180181 w 21600"/>
              <a:gd name="T11" fmla="*/ 360363 h 21600"/>
              <a:gd name="T12" fmla="*/ 0 w 21600"/>
              <a:gd name="T13" fmla="*/ 360363 h 21600"/>
              <a:gd name="T14" fmla="*/ 0 w 21600"/>
              <a:gd name="T15" fmla="*/ 1801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phone3"/>
          <p:cNvSpPr>
            <a:spLocks noEditPoints="1" noChangeArrowheads="1"/>
          </p:cNvSpPr>
          <p:nvPr/>
        </p:nvSpPr>
        <p:spPr bwMode="auto">
          <a:xfrm>
            <a:off x="1298353" y="5301888"/>
            <a:ext cx="360362" cy="360363"/>
          </a:xfrm>
          <a:custGeom>
            <a:avLst/>
            <a:gdLst>
              <a:gd name="T0" fmla="*/ 0 w 21600"/>
              <a:gd name="T1" fmla="*/ 0 h 21600"/>
              <a:gd name="T2" fmla="*/ 180181 w 21600"/>
              <a:gd name="T3" fmla="*/ 0 h 21600"/>
              <a:gd name="T4" fmla="*/ 360362 w 21600"/>
              <a:gd name="T5" fmla="*/ 0 h 21600"/>
              <a:gd name="T6" fmla="*/ 360362 w 21600"/>
              <a:gd name="T7" fmla="*/ 180182 h 21600"/>
              <a:gd name="T8" fmla="*/ 360362 w 21600"/>
              <a:gd name="T9" fmla="*/ 360363 h 21600"/>
              <a:gd name="T10" fmla="*/ 180181 w 21600"/>
              <a:gd name="T11" fmla="*/ 360363 h 21600"/>
              <a:gd name="T12" fmla="*/ 0 w 21600"/>
              <a:gd name="T13" fmla="*/ 360363 h 21600"/>
              <a:gd name="T14" fmla="*/ 0 w 21600"/>
              <a:gd name="T15" fmla="*/ 1801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phone3"/>
          <p:cNvSpPr>
            <a:spLocks noEditPoints="1" noChangeArrowheads="1"/>
          </p:cNvSpPr>
          <p:nvPr/>
        </p:nvSpPr>
        <p:spPr bwMode="auto">
          <a:xfrm>
            <a:off x="2335645" y="5301888"/>
            <a:ext cx="360362" cy="360362"/>
          </a:xfrm>
          <a:custGeom>
            <a:avLst/>
            <a:gdLst>
              <a:gd name="T0" fmla="*/ 0 w 21600"/>
              <a:gd name="T1" fmla="*/ 0 h 21600"/>
              <a:gd name="T2" fmla="*/ 180181 w 21600"/>
              <a:gd name="T3" fmla="*/ 0 h 21600"/>
              <a:gd name="T4" fmla="*/ 360362 w 21600"/>
              <a:gd name="T5" fmla="*/ 0 h 21600"/>
              <a:gd name="T6" fmla="*/ 360362 w 21600"/>
              <a:gd name="T7" fmla="*/ 180181 h 21600"/>
              <a:gd name="T8" fmla="*/ 360362 w 21600"/>
              <a:gd name="T9" fmla="*/ 360362 h 21600"/>
              <a:gd name="T10" fmla="*/ 180181 w 21600"/>
              <a:gd name="T11" fmla="*/ 360362 h 21600"/>
              <a:gd name="T12" fmla="*/ 0 w 21600"/>
              <a:gd name="T13" fmla="*/ 360362 h 21600"/>
              <a:gd name="T14" fmla="*/ 0 w 21600"/>
              <a:gd name="T15" fmla="*/ 1801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phone3"/>
          <p:cNvSpPr>
            <a:spLocks noEditPoints="1" noChangeArrowheads="1"/>
          </p:cNvSpPr>
          <p:nvPr/>
        </p:nvSpPr>
        <p:spPr bwMode="auto">
          <a:xfrm>
            <a:off x="3304629" y="5318841"/>
            <a:ext cx="360362" cy="360363"/>
          </a:xfrm>
          <a:custGeom>
            <a:avLst/>
            <a:gdLst>
              <a:gd name="T0" fmla="*/ 0 w 21600"/>
              <a:gd name="T1" fmla="*/ 0 h 21600"/>
              <a:gd name="T2" fmla="*/ 180181 w 21600"/>
              <a:gd name="T3" fmla="*/ 0 h 21600"/>
              <a:gd name="T4" fmla="*/ 360362 w 21600"/>
              <a:gd name="T5" fmla="*/ 0 h 21600"/>
              <a:gd name="T6" fmla="*/ 360362 w 21600"/>
              <a:gd name="T7" fmla="*/ 180182 h 21600"/>
              <a:gd name="T8" fmla="*/ 360362 w 21600"/>
              <a:gd name="T9" fmla="*/ 360363 h 21600"/>
              <a:gd name="T10" fmla="*/ 180181 w 21600"/>
              <a:gd name="T11" fmla="*/ 360363 h 21600"/>
              <a:gd name="T12" fmla="*/ 0 w 21600"/>
              <a:gd name="T13" fmla="*/ 360363 h 21600"/>
              <a:gd name="T14" fmla="*/ 0 w 21600"/>
              <a:gd name="T15" fmla="*/ 1801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phone3"/>
          <p:cNvSpPr>
            <a:spLocks noEditPoints="1" noChangeArrowheads="1"/>
          </p:cNvSpPr>
          <p:nvPr/>
        </p:nvSpPr>
        <p:spPr bwMode="auto">
          <a:xfrm>
            <a:off x="4259160" y="5318841"/>
            <a:ext cx="360363" cy="360362"/>
          </a:xfrm>
          <a:custGeom>
            <a:avLst/>
            <a:gdLst>
              <a:gd name="T0" fmla="*/ 0 w 21600"/>
              <a:gd name="T1" fmla="*/ 0 h 21600"/>
              <a:gd name="T2" fmla="*/ 180182 w 21600"/>
              <a:gd name="T3" fmla="*/ 0 h 21600"/>
              <a:gd name="T4" fmla="*/ 360363 w 21600"/>
              <a:gd name="T5" fmla="*/ 0 h 21600"/>
              <a:gd name="T6" fmla="*/ 360363 w 21600"/>
              <a:gd name="T7" fmla="*/ 180181 h 21600"/>
              <a:gd name="T8" fmla="*/ 360363 w 21600"/>
              <a:gd name="T9" fmla="*/ 360362 h 21600"/>
              <a:gd name="T10" fmla="*/ 180182 w 21600"/>
              <a:gd name="T11" fmla="*/ 360362 h 21600"/>
              <a:gd name="T12" fmla="*/ 0 w 21600"/>
              <a:gd name="T13" fmla="*/ 360362 h 21600"/>
              <a:gd name="T14" fmla="*/ 0 w 21600"/>
              <a:gd name="T15" fmla="*/ 18018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4" descr="Светлый вертикальный"/>
          <p:cNvSpPr>
            <a:spLocks noChangeArrowheads="1"/>
          </p:cNvSpPr>
          <p:nvPr/>
        </p:nvSpPr>
        <p:spPr bwMode="auto">
          <a:xfrm rot="1138954">
            <a:off x="2577758" y="3864649"/>
            <a:ext cx="252413" cy="690705"/>
          </a:xfrm>
          <a:prstGeom prst="upDownArrow">
            <a:avLst>
              <a:gd name="adj1" fmla="val 50000"/>
              <a:gd name="adj2" fmla="val 36981"/>
            </a:avLst>
          </a:prstGeom>
          <a:pattFill prst="ltVert">
            <a:fgClr>
              <a:srgbClr val="FF9900"/>
            </a:fgClr>
            <a:bgClr>
              <a:srgbClr val="FFEFD5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4" descr="Светлый вертикальный"/>
          <p:cNvSpPr>
            <a:spLocks noChangeArrowheads="1"/>
          </p:cNvSpPr>
          <p:nvPr/>
        </p:nvSpPr>
        <p:spPr bwMode="auto">
          <a:xfrm>
            <a:off x="3336914" y="3900415"/>
            <a:ext cx="252413" cy="619172"/>
          </a:xfrm>
          <a:prstGeom prst="upDownArrow">
            <a:avLst>
              <a:gd name="adj1" fmla="val 50000"/>
              <a:gd name="adj2" fmla="val 36981"/>
            </a:avLst>
          </a:prstGeom>
          <a:pattFill prst="ltVert">
            <a:fgClr>
              <a:srgbClr val="FF9900"/>
            </a:fgClr>
            <a:bgClr>
              <a:srgbClr val="FFEFD5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4" descr="Светлый вертикальный"/>
          <p:cNvSpPr>
            <a:spLocks noChangeArrowheads="1"/>
          </p:cNvSpPr>
          <p:nvPr/>
        </p:nvSpPr>
        <p:spPr bwMode="auto">
          <a:xfrm rot="20497779">
            <a:off x="4029560" y="3845302"/>
            <a:ext cx="252413" cy="711155"/>
          </a:xfrm>
          <a:prstGeom prst="upDownArrow">
            <a:avLst>
              <a:gd name="adj1" fmla="val 50000"/>
              <a:gd name="adj2" fmla="val 36981"/>
            </a:avLst>
          </a:prstGeom>
          <a:pattFill prst="ltVert">
            <a:fgClr>
              <a:srgbClr val="FF9900"/>
            </a:fgClr>
            <a:bgClr>
              <a:srgbClr val="FFEFD5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" descr="Светлый вертикальный"/>
          <p:cNvSpPr>
            <a:spLocks noChangeArrowheads="1"/>
          </p:cNvSpPr>
          <p:nvPr/>
        </p:nvSpPr>
        <p:spPr bwMode="auto">
          <a:xfrm rot="19840374">
            <a:off x="4752673" y="3660019"/>
            <a:ext cx="252413" cy="889324"/>
          </a:xfrm>
          <a:prstGeom prst="upDownArrow">
            <a:avLst>
              <a:gd name="adj1" fmla="val 50000"/>
              <a:gd name="adj2" fmla="val 36981"/>
            </a:avLst>
          </a:prstGeom>
          <a:pattFill prst="ltVert">
            <a:fgClr>
              <a:srgbClr val="FF9900"/>
            </a:fgClr>
            <a:bgClr>
              <a:srgbClr val="FFEFD5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478534" y="4829896"/>
            <a:ext cx="102437" cy="471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4"/>
          </p:cNvCxnSpPr>
          <p:nvPr/>
        </p:nvCxnSpPr>
        <p:spPr>
          <a:xfrm flipV="1">
            <a:off x="2553891" y="4866842"/>
            <a:ext cx="0" cy="435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1" idx="4"/>
          </p:cNvCxnSpPr>
          <p:nvPr/>
        </p:nvCxnSpPr>
        <p:spPr>
          <a:xfrm flipH="1" flipV="1">
            <a:off x="3463120" y="4851976"/>
            <a:ext cx="21690" cy="469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238042" y="4786540"/>
            <a:ext cx="98596" cy="543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837399" y="1827401"/>
            <a:ext cx="562591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Точка присоединения сети междугородной и международной телефонной связи</a:t>
            </a: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2609778" y="1754486"/>
            <a:ext cx="888864" cy="792162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87340" y="2806116"/>
            <a:ext cx="45374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Сеть фиксированной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зоновой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телефонной связи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4372215" y="4844234"/>
            <a:ext cx="85932" cy="457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733144" y="4237077"/>
            <a:ext cx="37386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Сети местной  телефонной  связи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80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8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56" y="379308"/>
            <a:ext cx="86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построению сети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местной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телефонной связи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2216" y="1903209"/>
            <a:ext cx="10080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узлы связи размещаются в пределах территории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имеет присоединение к сети (сетям)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фиксированной               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зоновой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телефонной связи;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точки присоединения размещаются в каждом муниципальном образовании, на территории которого функционирует сеть местной телефонной связи;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одного узла связи соединяется с узлом обслуживания вызовов экстренных оперативных служб</a:t>
            </a:r>
          </a:p>
        </p:txBody>
      </p:sp>
      <p:sp>
        <p:nvSpPr>
          <p:cNvPr id="9" name="Прямоугольник 8"/>
          <p:cNvSpPr/>
          <p:nvPr/>
        </p:nvSpPr>
        <p:spPr>
          <a:xfrm rot="18900000">
            <a:off x="282426" y="224165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233109" y="2984199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900000">
            <a:off x="233109" y="5100974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00000">
            <a:off x="233108" y="3884084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Ivanov_obloga-06.jp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12" y="0"/>
            <a:ext cx="10692000" cy="755639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389" y="382568"/>
            <a:ext cx="1176447" cy="5969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32130" y="7160198"/>
            <a:ext cx="2353258" cy="402652"/>
          </a:xfrm>
        </p:spPr>
        <p:txBody>
          <a:bodyPr/>
          <a:lstStyle/>
          <a:p>
            <a:r>
              <a:rPr lang="ru-RU" sz="2800" dirty="0" smtClean="0">
                <a:solidFill>
                  <a:srgbClr val="00AEEF"/>
                </a:solidFill>
              </a:rPr>
              <a:t>9</a:t>
            </a:r>
            <a:endParaRPr lang="ru-RU" sz="2800" dirty="0">
              <a:solidFill>
                <a:srgbClr val="00AE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866" y="379308"/>
            <a:ext cx="860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Требования к построению сети фиксированной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зоновой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телефонной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связи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2842" y="2669657"/>
            <a:ext cx="10080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узлы связи размещаются в пределах территории одного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субъекта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(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города федерального значения);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точки присоединения размещаются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административном    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центре и в каждом муниципальном районе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       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Федерации;</a:t>
            </a:r>
          </a:p>
          <a:p>
            <a:pPr marL="363538">
              <a:spcBef>
                <a:spcPts val="120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сеть связи имеет присоединение ко всем сетям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междугородной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международной телефонной связи</a:t>
            </a:r>
          </a:p>
        </p:txBody>
      </p:sp>
      <p:sp>
        <p:nvSpPr>
          <p:cNvPr id="16" name="Прямоугольник 15"/>
          <p:cNvSpPr/>
          <p:nvPr/>
        </p:nvSpPr>
        <p:spPr>
          <a:xfrm rot="18900000">
            <a:off x="413053" y="3095690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900000">
            <a:off x="413052" y="5202576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8900000">
            <a:off x="413057" y="4042585"/>
            <a:ext cx="192173" cy="221618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1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993</Words>
  <Application>Microsoft Office PowerPoint</Application>
  <PresentationFormat>Произвольный</PresentationFormat>
  <Paragraphs>168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631</cp:revision>
  <cp:lastPrinted>2014-04-28T05:31:19Z</cp:lastPrinted>
  <dcterms:created xsi:type="dcterms:W3CDTF">2014-04-22T06:06:33Z</dcterms:created>
  <dcterms:modified xsi:type="dcterms:W3CDTF">2014-05-23T05:30:14Z</dcterms:modified>
</cp:coreProperties>
</file>