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0" autoAdjust="0"/>
    <p:restoredTop sz="77193" autoAdjust="0"/>
  </p:normalViewPr>
  <p:slideViewPr>
    <p:cSldViewPr>
      <p:cViewPr varScale="1">
        <p:scale>
          <a:sx n="134" d="100"/>
          <a:sy n="134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563" y="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563" y="9401175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fld id="{9468DCC3-6B56-452F-8BA7-7C9DE5C02C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03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E17E05-49C5-4A72-8CA5-47757822D440}" type="datetimeFigureOut">
              <a:rPr lang="ru-RU"/>
              <a:pPr>
                <a:defRPr/>
              </a:pPr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909616-E6D3-40AD-85A6-4F824F3D9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5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71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1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D13A-0237-4863-9F44-98E6A42283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49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0BA77-5AD6-4124-B954-D2382A328B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2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3107C-A0E8-416A-8247-55D09C4A52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1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22A3-B4D2-4DE6-B4C4-80BB689DFF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41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6FACB-77B1-4C5C-A7BD-1427BF16BD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62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2857E-EC03-48BD-B3F9-A94C97BEEA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9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8BB1-E678-422C-B06A-46D16B478A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0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3DF9-9F9E-4C73-9817-8018A6ECB7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11D2-B3C0-49DC-82EA-A817344CEC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5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3EFE-4E6C-48C6-93E7-4FCF6C76EC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54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23CD3-9977-4062-928E-B88EE4577F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4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44A9B-C07D-4D0C-9DA9-017690711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1DCF-E2F4-4578-A50B-DC609F7594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4A243D1-BACB-47A7-A8CA-979A359FE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0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10" Type="http://schemas.openxmlformats.org/officeDocument/2006/relationships/image" Target="../media/image17.jpeg"/><Relationship Id="rId4" Type="http://schemas.openxmlformats.org/officeDocument/2006/relationships/image" Target="../media/image15.jpe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97213" y="4868863"/>
            <a:ext cx="576103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  <a:latin typeface="Verdana" pitchFamily="34" charset="0"/>
              </a:rPr>
              <a:t>Докладчик:    </a:t>
            </a:r>
            <a:r>
              <a:rPr lang="ru-RU" altLang="ru-RU" sz="1800" b="1">
                <a:solidFill>
                  <a:srgbClr val="00007D"/>
                </a:solidFill>
                <a:latin typeface="Verdana" pitchFamily="34" charset="0"/>
              </a:rPr>
              <a:t>Васехо Н.В.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400" b="1">
                <a:solidFill>
                  <a:schemeClr val="bg2"/>
                </a:solidFill>
                <a:latin typeface="Verdana" pitchFamily="34" charset="0"/>
              </a:rPr>
              <a:t>		Технический директор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400" b="1">
                <a:solidFill>
                  <a:schemeClr val="bg2"/>
                </a:solidFill>
                <a:latin typeface="Verdana" pitchFamily="34" charset="0"/>
              </a:rPr>
              <a:t>		Федерального Государственного 			Унитарного Предприятия «Главный 		Радиочастотный Центр»</a:t>
            </a:r>
            <a:r>
              <a:rPr lang="en-US" altLang="ru-RU" sz="1400" b="1">
                <a:solidFill>
                  <a:schemeClr val="bg2"/>
                </a:solidFill>
                <a:latin typeface="Verdana" pitchFamily="34" charset="0"/>
              </a:rPr>
              <a:t>           </a:t>
            </a:r>
            <a:endParaRPr lang="ru-RU" altLang="ru-RU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43213" y="2733675"/>
            <a:ext cx="6269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16013" y="311150"/>
            <a:ext cx="7851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унитарное предприятие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«Главный Радиочастотный центр»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2" t="6158" r="15802" b="7892"/>
          <a:stretch>
            <a:fillRect/>
          </a:stretch>
        </p:blipFill>
        <p:spPr bwMode="auto">
          <a:xfrm>
            <a:off x="585788" y="20638"/>
            <a:ext cx="2667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57250" y="34925"/>
            <a:ext cx="75914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Федеральная служба по надзору в сфере связи, информационных технологий и массовых коммуникаций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330200"/>
            <a:ext cx="83343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987675" y="1672432"/>
            <a:ext cx="5688013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экспертизы </a:t>
            </a:r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электромагнитной совместимости радиоэлектронных средств </a:t>
            </a:r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 </a:t>
            </a:r>
            <a:b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5375" y="1560513"/>
            <a:ext cx="2160588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заявителя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843213" y="1838325"/>
            <a:ext cx="792162" cy="43815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5313" y="1560513"/>
            <a:ext cx="2665412" cy="10048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РЧЗ в электронном виде</a:t>
            </a:r>
            <a:r>
              <a:rPr lang="ru-RU" sz="17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17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362450" y="2474913"/>
            <a:ext cx="484188" cy="48895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0613" y="5516563"/>
            <a:ext cx="2159000" cy="8810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заключения экспертизы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4203700" y="1114425"/>
            <a:ext cx="92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ГРЧЦ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1403350" y="1114425"/>
            <a:ext cx="167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</a:t>
            </a:r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3635375" y="4289425"/>
            <a:ext cx="2154238" cy="8302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ЭМС, необходимость МПЗ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424363" y="3844925"/>
            <a:ext cx="484187" cy="4445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24625" y="4291013"/>
            <a:ext cx="2016125" cy="8286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  <a:endParaRPr lang="en-US" sz="17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ФСО/ФСБ</a:t>
            </a: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5795963" y="4522788"/>
            <a:ext cx="704850" cy="490537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635375" y="2963863"/>
            <a:ext cx="2160588" cy="8810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РЧЗ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4424363" y="5119688"/>
            <a:ext cx="484187" cy="3968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>
            <a:off x="1976438" y="3148013"/>
            <a:ext cx="1674812" cy="51435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углом 33"/>
          <p:cNvSpPr/>
          <p:nvPr/>
        </p:nvSpPr>
        <p:spPr>
          <a:xfrm rot="16200000">
            <a:off x="964406" y="3210719"/>
            <a:ext cx="3322638" cy="2044700"/>
          </a:xfrm>
          <a:prstGeom prst="bentArrow">
            <a:avLst>
              <a:gd name="adj1" fmla="val 13177"/>
              <a:gd name="adj2" fmla="val 13420"/>
              <a:gd name="adj3" fmla="val 12804"/>
              <a:gd name="adj4" fmla="val 4375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625725" y="412750"/>
            <a:ext cx="4105275" cy="557213"/>
          </a:xfrm>
          <a:prstGeom prst="rect">
            <a:avLst/>
          </a:prstGeom>
          <a:noFill/>
          <a:ln/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2pPr>
            <a:lvl3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3pPr>
            <a:lvl4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4pPr>
            <a:lvl5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5pPr>
            <a:lvl6pPr marL="4572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9144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13716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18288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 экспертизы ЭМС</a:t>
            </a:r>
          </a:p>
        </p:txBody>
      </p:sp>
      <p:sp>
        <p:nvSpPr>
          <p:cNvPr id="18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10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11188" y="692150"/>
            <a:ext cx="8532812" cy="8318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Использование радиочастотного спектра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сетей СПС в диапазонах 160 МГц и 450 МГц 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114300" y="1481138"/>
            <a:ext cx="118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160 МГц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42875" y="3892550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450 МГц</a:t>
            </a:r>
          </a:p>
        </p:txBody>
      </p:sp>
      <p:grpSp>
        <p:nvGrpSpPr>
          <p:cNvPr id="13317" name="Группа 9216"/>
          <p:cNvGrpSpPr>
            <a:grpSpLocks/>
          </p:cNvGrpSpPr>
          <p:nvPr/>
        </p:nvGrpSpPr>
        <p:grpSpPr bwMode="auto">
          <a:xfrm>
            <a:off x="346075" y="1936750"/>
            <a:ext cx="8586788" cy="793750"/>
            <a:chOff x="345543" y="1836218"/>
            <a:chExt cx="8587491" cy="794851"/>
          </a:xfrm>
        </p:grpSpPr>
        <p:sp>
          <p:nvSpPr>
            <p:cNvPr id="9" name="TextBox 8"/>
            <p:cNvSpPr txBox="1"/>
            <p:nvPr/>
          </p:nvSpPr>
          <p:spPr>
            <a:xfrm>
              <a:off x="535943" y="1836218"/>
              <a:ext cx="977881" cy="505309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dirty="0"/>
                <a:t>СПС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13824" y="1836218"/>
              <a:ext cx="1002329" cy="505309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6153" y="1836218"/>
              <a:ext cx="806752" cy="505309"/>
            </a:xfrm>
            <a:prstGeom prst="rect">
              <a:avLst/>
            </a:prstGeom>
            <a:solidFill>
              <a:srgbClr val="CCFFCC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err="1" smtClean="0"/>
                <a:t>ФС</a:t>
              </a:r>
              <a:endParaRPr lang="ru-R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2904" y="1836218"/>
              <a:ext cx="2511933" cy="505309"/>
            </a:xfrm>
            <a:prstGeom prst="rect">
              <a:avLst/>
            </a:prstGeom>
            <a:solidFill>
              <a:srgbClr val="FFBF9F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smtClean="0"/>
                <a:t>СПС, </a:t>
              </a:r>
              <a:r>
                <a:rPr lang="ru-RU" b="1" dirty="0" err="1" smtClean="0"/>
                <a:t>ЖД</a:t>
              </a:r>
              <a:r>
                <a:rPr lang="ru-RU" b="1" dirty="0" smtClean="0"/>
                <a:t>, МОРСКАЯ, БЕДСТВИЕ </a:t>
              </a:r>
              <a:endParaRPr lang="ru-R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34838" y="1836218"/>
              <a:ext cx="2707509" cy="505309"/>
            </a:xfrm>
            <a:prstGeom prst="rect">
              <a:avLst/>
            </a:prstGeom>
            <a:solidFill>
              <a:srgbClr val="00B0F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smtClean="0"/>
                <a:t>МОРСКАЯ, СПС, </a:t>
              </a:r>
              <a:r>
                <a:rPr lang="ru-RU" b="1" dirty="0" err="1" smtClean="0"/>
                <a:t>ФС</a:t>
              </a:r>
              <a:endParaRPr lang="ru-RU" b="1" dirty="0"/>
            </a:p>
          </p:txBody>
        </p:sp>
        <p:cxnSp>
          <p:nvCxnSpPr>
            <p:cNvPr id="14" name="Прямая соединительная линия 13"/>
            <p:cNvCxnSpPr>
              <a:endCxn id="13460" idx="0"/>
            </p:cNvCxnSpPr>
            <p:nvPr/>
          </p:nvCxnSpPr>
          <p:spPr>
            <a:xfrm>
              <a:off x="536059" y="2341743"/>
              <a:ext cx="8049284" cy="27025"/>
            </a:xfrm>
            <a:prstGeom prst="line">
              <a:avLst/>
            </a:prstGeom>
            <a:ln>
              <a:solidFill>
                <a:srgbClr val="8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36059" y="2341743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50" name="TextBox 15"/>
            <p:cNvSpPr txBox="1">
              <a:spLocks noChangeArrowheads="1"/>
            </p:cNvSpPr>
            <p:nvPr/>
          </p:nvSpPr>
          <p:spPr bwMode="auto">
            <a:xfrm>
              <a:off x="345543" y="2369459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146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514039" y="2341743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52" name="TextBox 17"/>
            <p:cNvSpPr txBox="1">
              <a:spLocks noChangeArrowheads="1"/>
            </p:cNvSpPr>
            <p:nvPr/>
          </p:nvSpPr>
          <p:spPr bwMode="auto">
            <a:xfrm>
              <a:off x="1323424" y="2369459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148</a:t>
              </a: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515834" y="2341743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54" name="TextBox 19"/>
            <p:cNvSpPr txBox="1">
              <a:spLocks noChangeArrowheads="1"/>
            </p:cNvSpPr>
            <p:nvPr/>
          </p:nvSpPr>
          <p:spPr bwMode="auto">
            <a:xfrm>
              <a:off x="2244801" y="2369459"/>
              <a:ext cx="61587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150,05</a:t>
              </a: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322350" y="2341743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56" name="TextBox 21"/>
            <p:cNvSpPr txBox="1">
              <a:spLocks noChangeArrowheads="1"/>
            </p:cNvSpPr>
            <p:nvPr/>
          </p:nvSpPr>
          <p:spPr bwMode="auto">
            <a:xfrm>
              <a:off x="3083932" y="2369459"/>
              <a:ext cx="5373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151,7</a:t>
              </a: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835567" y="2341743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58" name="TextBox 23"/>
            <p:cNvSpPr txBox="1">
              <a:spLocks noChangeArrowheads="1"/>
            </p:cNvSpPr>
            <p:nvPr/>
          </p:nvSpPr>
          <p:spPr bwMode="auto">
            <a:xfrm>
              <a:off x="5498720" y="2369459"/>
              <a:ext cx="77296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156,8375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8542477" y="2360820"/>
              <a:ext cx="0" cy="2702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60" name="TextBox 25"/>
            <p:cNvSpPr txBox="1">
              <a:spLocks noChangeArrowheads="1"/>
            </p:cNvSpPr>
            <p:nvPr/>
          </p:nvSpPr>
          <p:spPr bwMode="auto">
            <a:xfrm>
              <a:off x="8238613" y="2369459"/>
              <a:ext cx="69442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162,375</a:t>
              </a:r>
            </a:p>
          </p:txBody>
        </p:sp>
      </p:grpSp>
      <p:grpSp>
        <p:nvGrpSpPr>
          <p:cNvPr id="13318" name="Группа 9215"/>
          <p:cNvGrpSpPr>
            <a:grpSpLocks/>
          </p:cNvGrpSpPr>
          <p:nvPr/>
        </p:nvGrpSpPr>
        <p:grpSpPr bwMode="auto">
          <a:xfrm>
            <a:off x="142875" y="2820988"/>
            <a:ext cx="8705850" cy="795337"/>
            <a:chOff x="143028" y="2733669"/>
            <a:chExt cx="8705217" cy="794851"/>
          </a:xfrm>
        </p:grpSpPr>
        <p:sp>
          <p:nvSpPr>
            <p:cNvPr id="13403" name="TextBox 34"/>
            <p:cNvSpPr txBox="1">
              <a:spLocks noChangeArrowheads="1"/>
            </p:cNvSpPr>
            <p:nvPr/>
          </p:nvSpPr>
          <p:spPr bwMode="auto">
            <a:xfrm>
              <a:off x="143028" y="3229987"/>
              <a:ext cx="89012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162,375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6095" y="2733669"/>
              <a:ext cx="268409" cy="505309"/>
            </a:xfrm>
            <a:prstGeom prst="rect">
              <a:avLst/>
            </a:prstGeom>
            <a:solidFill>
              <a:srgbClr val="FFBF9F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vert270"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sz="900" b="1" dirty="0" smtClean="0"/>
                <a:t>СПС </a:t>
              </a:r>
              <a:r>
                <a:rPr lang="ru-RU" sz="900" b="1" dirty="0" err="1" smtClean="0"/>
                <a:t>ФС</a:t>
              </a:r>
              <a:endParaRPr lang="ru-RU" sz="9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4503" y="2733669"/>
              <a:ext cx="303042" cy="505309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37544" y="2733669"/>
              <a:ext cx="1290090" cy="505309"/>
            </a:xfrm>
            <a:prstGeom prst="rect">
              <a:avLst/>
            </a:prstGeom>
            <a:solidFill>
              <a:srgbClr val="FFBF9F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smtClean="0"/>
                <a:t>СПС, </a:t>
              </a:r>
              <a:r>
                <a:rPr lang="ru-RU" b="1" dirty="0" err="1" smtClean="0"/>
                <a:t>ФС</a:t>
              </a:r>
              <a:endParaRPr lang="ru-RU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27635" y="2733669"/>
              <a:ext cx="1134240" cy="505309"/>
            </a:xfrm>
            <a:prstGeom prst="rect">
              <a:avLst/>
            </a:prstGeom>
            <a:solidFill>
              <a:srgbClr val="CCFFCC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err="1" smtClean="0"/>
                <a:t>ФС</a:t>
              </a:r>
              <a:r>
                <a:rPr lang="ru-RU" b="1" dirty="0" smtClean="0"/>
                <a:t>, СПС</a:t>
              </a:r>
              <a:endParaRPr lang="ru-RU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61875" y="2733669"/>
              <a:ext cx="1246799" cy="505309"/>
            </a:xfrm>
            <a:prstGeom prst="rect">
              <a:avLst/>
            </a:prstGeom>
            <a:solidFill>
              <a:srgbClr val="FFBF9F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 algn="ctr">
                <a:defRPr/>
              </a:pPr>
              <a:r>
                <a:rPr lang="ru-RU" b="1" dirty="0" smtClean="0"/>
                <a:t>СПС, </a:t>
              </a:r>
              <a:r>
                <a:rPr lang="ru-RU" b="1" dirty="0" err="1" smtClean="0"/>
                <a:t>ФС</a:t>
              </a:r>
              <a:endParaRPr lang="ru-RU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8674" y="2733669"/>
              <a:ext cx="3809663" cy="505309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cxnSp>
          <p:nvCxnSpPr>
            <p:cNvPr id="33" name="Прямая соединительная линия 32"/>
            <p:cNvCxnSpPr>
              <a:endCxn id="47" idx="0"/>
            </p:cNvCxnSpPr>
            <p:nvPr/>
          </p:nvCxnSpPr>
          <p:spPr>
            <a:xfrm>
              <a:off x="566860" y="3238186"/>
              <a:ext cx="8071850" cy="28558"/>
            </a:xfrm>
            <a:prstGeom prst="line">
              <a:avLst/>
            </a:prstGeom>
            <a:ln>
              <a:solidFill>
                <a:srgbClr val="8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66860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35128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138319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24" name="TextBox 38"/>
            <p:cNvSpPr txBox="1">
              <a:spLocks noChangeArrowheads="1"/>
            </p:cNvSpPr>
            <p:nvPr/>
          </p:nvSpPr>
          <p:spPr bwMode="auto">
            <a:xfrm>
              <a:off x="1091251" y="3233830"/>
              <a:ext cx="5373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163,2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427275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26" name="TextBox 40"/>
            <p:cNvSpPr txBox="1">
              <a:spLocks noChangeArrowheads="1"/>
            </p:cNvSpPr>
            <p:nvPr/>
          </p:nvSpPr>
          <p:spPr bwMode="auto">
            <a:xfrm>
              <a:off x="2091519" y="3266910"/>
              <a:ext cx="77296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165,0625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562254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28" name="TextBox 42"/>
            <p:cNvSpPr txBox="1">
              <a:spLocks noChangeArrowheads="1"/>
            </p:cNvSpPr>
            <p:nvPr/>
          </p:nvSpPr>
          <p:spPr bwMode="auto">
            <a:xfrm>
              <a:off x="3322901" y="3266910"/>
              <a:ext cx="5373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166,7</a:t>
              </a: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808352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30" name="TextBox 44"/>
            <p:cNvSpPr txBox="1">
              <a:spLocks noChangeArrowheads="1"/>
            </p:cNvSpPr>
            <p:nvPr/>
          </p:nvSpPr>
          <p:spPr bwMode="auto">
            <a:xfrm>
              <a:off x="4569702" y="3266910"/>
              <a:ext cx="5373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168,5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8618075" y="3238186"/>
              <a:ext cx="0" cy="2855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427589" y="3266743"/>
              <a:ext cx="420656" cy="261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100" b="1" dirty="0">
                  <a:latin typeface="+mj-lt"/>
                </a:rPr>
                <a:t>174</a:t>
              </a:r>
            </a:p>
          </p:txBody>
        </p:sp>
      </p:grpSp>
      <p:grpSp>
        <p:nvGrpSpPr>
          <p:cNvPr id="13319" name="Группа 1"/>
          <p:cNvGrpSpPr>
            <a:grpSpLocks/>
          </p:cNvGrpSpPr>
          <p:nvPr/>
        </p:nvGrpSpPr>
        <p:grpSpPr bwMode="auto">
          <a:xfrm>
            <a:off x="501650" y="4076700"/>
            <a:ext cx="8642350" cy="1152525"/>
            <a:chOff x="491043" y="3853713"/>
            <a:chExt cx="8641575" cy="1226393"/>
          </a:xfrm>
        </p:grpSpPr>
        <p:sp>
          <p:nvSpPr>
            <p:cNvPr id="48" name="TextBox 47"/>
            <p:cNvSpPr txBox="1"/>
            <p:nvPr/>
          </p:nvSpPr>
          <p:spPr>
            <a:xfrm>
              <a:off x="1465601" y="3853713"/>
              <a:ext cx="757989" cy="88761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smtClean="0"/>
                <a:t>СПС</a:t>
              </a:r>
              <a:endParaRPr lang="ru-RU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23590" y="3853713"/>
              <a:ext cx="216568" cy="887611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40159" y="3853713"/>
              <a:ext cx="1624263" cy="88761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smtClean="0"/>
                <a:t>СПС</a:t>
              </a:r>
            </a:p>
            <a:p>
              <a:pPr>
                <a:defRPr/>
              </a:pPr>
              <a:r>
                <a:rPr lang="ru-RU" b="1" dirty="0" smtClean="0"/>
                <a:t>(вкл. </a:t>
              </a:r>
              <a:r>
                <a:rPr lang="en-US" b="1" dirty="0" smtClean="0"/>
                <a:t>TETRA</a:t>
              </a:r>
              <a:r>
                <a:rPr lang="ru-RU" b="1" dirty="0" smtClean="0"/>
                <a:t>)</a:t>
              </a:r>
              <a:endParaRPr lang="ru-RU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64422" y="3853713"/>
              <a:ext cx="649705" cy="887611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4127" y="3853713"/>
              <a:ext cx="1840832" cy="88761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smtClean="0"/>
                <a:t>СПС</a:t>
              </a:r>
              <a:endParaRPr lang="ru-RU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54959" y="3853713"/>
              <a:ext cx="324852" cy="887611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79811" y="3853713"/>
              <a:ext cx="476451" cy="887611"/>
            </a:xfrm>
            <a:prstGeom prst="rect">
              <a:avLst/>
            </a:prstGeom>
            <a:solidFill>
              <a:srgbClr val="E1DD33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IMT</a:t>
              </a:r>
              <a:endParaRPr lang="en-US" b="1" dirty="0"/>
            </a:p>
            <a:p>
              <a:pPr>
                <a:defRPr/>
              </a:pPr>
              <a:r>
                <a:rPr lang="en-US" b="1" dirty="0"/>
                <a:t>MC</a:t>
              </a:r>
            </a:p>
            <a:p>
              <a:pPr>
                <a:defRPr/>
              </a:pPr>
              <a:r>
                <a:rPr lang="en-US" b="1" dirty="0"/>
                <a:t>450</a:t>
              </a:r>
              <a:endParaRPr lang="ru-RU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6262" y="3853713"/>
              <a:ext cx="281539" cy="88761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smtClean="0"/>
                <a:t>СПС</a:t>
              </a:r>
              <a:endParaRPr lang="ru-RU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637801" y="3853713"/>
              <a:ext cx="324853" cy="887611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962654" y="3853713"/>
              <a:ext cx="476451" cy="887611"/>
            </a:xfrm>
            <a:prstGeom prst="rect">
              <a:avLst/>
            </a:prstGeom>
            <a:solidFill>
              <a:srgbClr val="E1DD33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IMT</a:t>
              </a:r>
              <a:endParaRPr lang="en-US" b="1" dirty="0"/>
            </a:p>
            <a:p>
              <a:pPr>
                <a:defRPr/>
              </a:pPr>
              <a:r>
                <a:rPr lang="en-US" b="1" dirty="0"/>
                <a:t>MC</a:t>
              </a:r>
            </a:p>
            <a:p>
              <a:pPr>
                <a:defRPr/>
              </a:pPr>
              <a:r>
                <a:rPr lang="en-US" b="1" dirty="0"/>
                <a:t>450</a:t>
              </a:r>
              <a:endParaRPr lang="ru-RU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9104" y="3853713"/>
              <a:ext cx="281539" cy="88761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smtClean="0"/>
                <a:t>СПС</a:t>
              </a:r>
              <a:endParaRPr lang="ru-RU" b="1" dirty="0"/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>
              <a:off x="491043" y="4740568"/>
              <a:ext cx="8228862" cy="0"/>
            </a:xfrm>
            <a:prstGeom prst="line">
              <a:avLst/>
            </a:prstGeom>
            <a:ln>
              <a:solidFill>
                <a:srgbClr val="8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491043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465681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0" name="TextBox 61"/>
            <p:cNvSpPr txBox="1">
              <a:spLocks noChangeArrowheads="1"/>
            </p:cNvSpPr>
            <p:nvPr/>
          </p:nvSpPr>
          <p:spPr bwMode="auto">
            <a:xfrm>
              <a:off x="1277087" y="4790390"/>
              <a:ext cx="42030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403</a:t>
              </a:r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222851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2" name="TextBox 63"/>
            <p:cNvSpPr txBox="1">
              <a:spLocks noChangeArrowheads="1"/>
            </p:cNvSpPr>
            <p:nvPr/>
          </p:nvSpPr>
          <p:spPr bwMode="auto">
            <a:xfrm>
              <a:off x="1928747" y="4790390"/>
              <a:ext cx="42030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410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2440318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4" name="TextBox 65"/>
            <p:cNvSpPr txBox="1">
              <a:spLocks noChangeArrowheads="1"/>
            </p:cNvSpPr>
            <p:nvPr/>
          </p:nvSpPr>
          <p:spPr bwMode="auto">
            <a:xfrm>
              <a:off x="2315443" y="4790390"/>
              <a:ext cx="42030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412</a:t>
              </a: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064186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6" name="TextBox 67"/>
            <p:cNvSpPr txBox="1">
              <a:spLocks noChangeArrowheads="1"/>
            </p:cNvSpPr>
            <p:nvPr/>
          </p:nvSpPr>
          <p:spPr bwMode="auto">
            <a:xfrm>
              <a:off x="3875908" y="4790390"/>
              <a:ext cx="42030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427</a:t>
              </a: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4713414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88" name="TextBox 69"/>
            <p:cNvSpPr txBox="1">
              <a:spLocks noChangeArrowheads="1"/>
            </p:cNvSpPr>
            <p:nvPr/>
          </p:nvSpPr>
          <p:spPr bwMode="auto">
            <a:xfrm>
              <a:off x="4525613" y="4790390"/>
              <a:ext cx="42030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433</a:t>
              </a:r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554749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0" name="TextBox 71"/>
            <p:cNvSpPr txBox="1">
              <a:spLocks noChangeArrowheads="1"/>
            </p:cNvSpPr>
            <p:nvPr/>
          </p:nvSpPr>
          <p:spPr bwMode="auto">
            <a:xfrm>
              <a:off x="6260306" y="4790390"/>
              <a:ext cx="441817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450</a:t>
              </a: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6880158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2" name="TextBox 73"/>
            <p:cNvSpPr txBox="1">
              <a:spLocks noChangeArrowheads="1"/>
            </p:cNvSpPr>
            <p:nvPr/>
          </p:nvSpPr>
          <p:spPr bwMode="auto">
            <a:xfrm>
              <a:off x="6606172" y="4790390"/>
              <a:ext cx="511864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  453</a:t>
              </a: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7356365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4" name="TextBox 75"/>
            <p:cNvSpPr txBox="1">
              <a:spLocks noChangeArrowheads="1"/>
            </p:cNvSpPr>
            <p:nvPr/>
          </p:nvSpPr>
          <p:spPr bwMode="auto">
            <a:xfrm>
              <a:off x="7023961" y="4790388"/>
              <a:ext cx="612154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457,4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>
              <a:off x="7637327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6" name="TextBox 77"/>
            <p:cNvSpPr txBox="1">
              <a:spLocks noChangeArrowheads="1"/>
            </p:cNvSpPr>
            <p:nvPr/>
          </p:nvSpPr>
          <p:spPr bwMode="auto">
            <a:xfrm>
              <a:off x="7332368" y="4752560"/>
              <a:ext cx="575849" cy="32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400"/>
                <a:t> </a:t>
              </a:r>
              <a:r>
                <a:rPr lang="ru-RU" altLang="ru-RU" sz="1400"/>
                <a:t>  </a:t>
              </a:r>
              <a:r>
                <a:rPr lang="ru-RU" altLang="ru-RU" sz="1100" b="1"/>
                <a:t>460</a:t>
              </a: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7962736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8" name="TextBox 79"/>
            <p:cNvSpPr txBox="1">
              <a:spLocks noChangeArrowheads="1"/>
            </p:cNvSpPr>
            <p:nvPr/>
          </p:nvSpPr>
          <p:spPr bwMode="auto">
            <a:xfrm>
              <a:off x="7644186" y="4790393"/>
              <a:ext cx="660848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100" b="1"/>
                <a:t>   </a:t>
              </a:r>
              <a:r>
                <a:rPr lang="ru-RU" altLang="ru-RU" sz="1100" b="1"/>
                <a:t>463</a:t>
              </a: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8438943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00" name="TextBox 81"/>
            <p:cNvSpPr txBox="1">
              <a:spLocks noChangeArrowheads="1"/>
            </p:cNvSpPr>
            <p:nvPr/>
          </p:nvSpPr>
          <p:spPr bwMode="auto">
            <a:xfrm>
              <a:off x="8161018" y="4790390"/>
              <a:ext cx="777713" cy="278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467,4</a:t>
              </a:r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>
              <a:off x="8719905" y="4754082"/>
              <a:ext cx="0" cy="3547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02" name="TextBox 83"/>
            <p:cNvSpPr txBox="1">
              <a:spLocks noChangeArrowheads="1"/>
            </p:cNvSpPr>
            <p:nvPr/>
          </p:nvSpPr>
          <p:spPr bwMode="auto">
            <a:xfrm>
              <a:off x="8527807" y="4762577"/>
              <a:ext cx="604811" cy="294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/>
                <a:t> </a:t>
              </a:r>
              <a:r>
                <a:rPr lang="ru-RU" altLang="ru-RU" sz="1100" b="1"/>
                <a:t>470</a:t>
              </a:r>
            </a:p>
          </p:txBody>
        </p:sp>
      </p:grpSp>
      <p:grpSp>
        <p:nvGrpSpPr>
          <p:cNvPr id="13320" name="Группа 2"/>
          <p:cNvGrpSpPr>
            <a:grpSpLocks/>
          </p:cNvGrpSpPr>
          <p:nvPr/>
        </p:nvGrpSpPr>
        <p:grpSpPr bwMode="auto">
          <a:xfrm>
            <a:off x="312738" y="5445125"/>
            <a:ext cx="8831262" cy="1035050"/>
            <a:chOff x="324545" y="5325495"/>
            <a:chExt cx="8831774" cy="1035125"/>
          </a:xfrm>
        </p:grpSpPr>
        <p:sp>
          <p:nvSpPr>
            <p:cNvPr id="101" name="TextBox 100"/>
            <p:cNvSpPr txBox="1"/>
            <p:nvPr/>
          </p:nvSpPr>
          <p:spPr>
            <a:xfrm>
              <a:off x="513059" y="5325495"/>
              <a:ext cx="1732547" cy="689248"/>
            </a:xfrm>
            <a:prstGeom prst="rect">
              <a:avLst/>
            </a:prstGeom>
            <a:solidFill>
              <a:srgbClr val="CCFFCC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err="1" smtClean="0"/>
                <a:t>ФС</a:t>
              </a:r>
              <a:endParaRPr lang="ru-RU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245606" y="5325495"/>
              <a:ext cx="2598821" cy="6892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44428" y="5325495"/>
              <a:ext cx="1732547" cy="689248"/>
            </a:xfrm>
            <a:prstGeom prst="rect">
              <a:avLst/>
            </a:prstGeom>
            <a:solidFill>
              <a:srgbClr val="CCFFCC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ru-RU" b="1" dirty="0" err="1" smtClean="0"/>
                <a:t>ФС</a:t>
              </a:r>
              <a:endParaRPr lang="ru-RU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76975" y="5325495"/>
              <a:ext cx="2165684" cy="6892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 dirty="0"/>
            </a:p>
          </p:txBody>
        </p: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513468" y="6014520"/>
              <a:ext cx="8228490" cy="0"/>
            </a:xfrm>
            <a:prstGeom prst="line">
              <a:avLst/>
            </a:prstGeom>
            <a:ln>
              <a:solidFill>
                <a:srgbClr val="8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513468" y="6014520"/>
              <a:ext cx="0" cy="381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5" name="TextBox 106"/>
            <p:cNvSpPr txBox="1">
              <a:spLocks noChangeArrowheads="1"/>
            </p:cNvSpPr>
            <p:nvPr/>
          </p:nvSpPr>
          <p:spPr bwMode="auto">
            <a:xfrm>
              <a:off x="324545" y="6052843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394</a:t>
              </a:r>
            </a:p>
          </p:txBody>
        </p: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2245531" y="6014520"/>
              <a:ext cx="0" cy="381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7" name="TextBox 108"/>
            <p:cNvSpPr txBox="1">
              <a:spLocks noChangeArrowheads="1"/>
            </p:cNvSpPr>
            <p:nvPr/>
          </p:nvSpPr>
          <p:spPr bwMode="auto">
            <a:xfrm>
              <a:off x="2057093" y="6052843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410</a:t>
              </a:r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844419" y="6014520"/>
              <a:ext cx="0" cy="381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9" name="TextBox 110"/>
            <p:cNvSpPr txBox="1">
              <a:spLocks noChangeArrowheads="1"/>
            </p:cNvSpPr>
            <p:nvPr/>
          </p:nvSpPr>
          <p:spPr bwMode="auto">
            <a:xfrm>
              <a:off x="4655914" y="6052843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434</a:t>
              </a:r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6576482" y="6014520"/>
              <a:ext cx="0" cy="381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1" name="TextBox 112"/>
            <p:cNvSpPr txBox="1">
              <a:spLocks noChangeArrowheads="1"/>
            </p:cNvSpPr>
            <p:nvPr/>
          </p:nvSpPr>
          <p:spPr bwMode="auto">
            <a:xfrm>
              <a:off x="6388461" y="6052843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450</a:t>
              </a:r>
            </a:p>
          </p:txBody>
        </p: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8741958" y="6014520"/>
              <a:ext cx="0" cy="381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3" name="TextBox 114"/>
            <p:cNvSpPr txBox="1">
              <a:spLocks noChangeArrowheads="1"/>
            </p:cNvSpPr>
            <p:nvPr/>
          </p:nvSpPr>
          <p:spPr bwMode="auto">
            <a:xfrm>
              <a:off x="8440256" y="6052843"/>
              <a:ext cx="7160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400"/>
                <a:t>   </a:t>
              </a:r>
              <a:r>
                <a:rPr lang="ru-RU" altLang="ru-RU" sz="1100" b="1"/>
                <a:t>470</a:t>
              </a:r>
            </a:p>
          </p:txBody>
        </p:sp>
      </p:grpSp>
      <p:sp>
        <p:nvSpPr>
          <p:cNvPr id="99" name="Rectangle 0"/>
          <p:cNvSpPr>
            <a:spLocks noChangeArrowheads="1"/>
          </p:cNvSpPr>
          <p:nvPr/>
        </p:nvSpPr>
        <p:spPr bwMode="auto">
          <a:xfrm>
            <a:off x="7983169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11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55725" y="593725"/>
            <a:ext cx="7616825" cy="963613"/>
          </a:xfrm>
          <a:prstGeom prst="rect">
            <a:avLst/>
          </a:prstGeom>
          <a:noFill/>
          <a:ln/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2pPr>
            <a:lvl3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3pPr>
            <a:lvl4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4pPr>
            <a:lvl5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5pPr>
            <a:lvl6pPr marL="4572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9144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13716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18288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радиочастотного спектра для сетей сотовой связи</a:t>
            </a: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10350500" y="7551738"/>
            <a:ext cx="1841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100" kern="0" smtClean="0">
              <a:solidFill>
                <a:srgbClr val="0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9143" y="1699649"/>
            <a:ext cx="3485478" cy="873407"/>
          </a:xfrm>
          <a:prstGeom prst="rect">
            <a:avLst/>
          </a:prstGeom>
          <a:solidFill>
            <a:srgbClr val="34DCC8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 err="1" smtClean="0"/>
              <a:t>LTE</a:t>
            </a:r>
            <a:r>
              <a:rPr lang="en-US" b="1" dirty="0" smtClean="0"/>
              <a:t> (</a:t>
            </a:r>
            <a:r>
              <a:rPr lang="en-US" b="1" dirty="0" err="1" smtClean="0"/>
              <a:t>FDD</a:t>
            </a:r>
            <a:r>
              <a:rPr lang="en-US" b="1" dirty="0" smtClean="0"/>
              <a:t> 2</a:t>
            </a:r>
            <a:r>
              <a:rPr lang="ru-RU" b="1" dirty="0" smtClean="0"/>
              <a:t>х30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884621" y="1699649"/>
            <a:ext cx="677732" cy="873407"/>
          </a:xfrm>
          <a:prstGeom prst="rect">
            <a:avLst/>
          </a:prstGeom>
          <a:solidFill>
            <a:srgbClr val="FFCDCD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575386" y="1695005"/>
            <a:ext cx="193638" cy="873407"/>
          </a:xfrm>
          <a:prstGeom prst="rect">
            <a:avLst/>
          </a:prstGeom>
          <a:solidFill>
            <a:srgbClr val="00B000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270"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 smtClean="0"/>
              <a:t>GSM-R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55990" y="1699649"/>
            <a:ext cx="484094" cy="873407"/>
          </a:xfrm>
          <a:prstGeom prst="rect">
            <a:avLst/>
          </a:prstGeom>
          <a:solidFill>
            <a:srgbClr val="00DA00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270"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 smtClean="0"/>
              <a:t>E -GSM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240084" y="1699649"/>
            <a:ext cx="1210235" cy="873407"/>
          </a:xfrm>
          <a:prstGeom prst="rect">
            <a:avLst/>
          </a:prstGeom>
          <a:solidFill>
            <a:srgbClr val="0DFF0D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 err="1" smtClean="0"/>
              <a:t>GSM</a:t>
            </a:r>
            <a:endParaRPr lang="ru-RU" b="1" dirty="0" smtClean="0"/>
          </a:p>
          <a:p>
            <a:pPr>
              <a:defRPr/>
            </a:pPr>
            <a:r>
              <a:rPr lang="ru-RU" b="1" dirty="0" smtClean="0"/>
              <a:t>(</a:t>
            </a:r>
            <a:r>
              <a:rPr lang="en-US" b="1" dirty="0" err="1" smtClean="0"/>
              <a:t>UMTS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450319" y="1699649"/>
            <a:ext cx="290457" cy="873407"/>
          </a:xfrm>
          <a:prstGeom prst="rect">
            <a:avLst/>
          </a:prstGeom>
          <a:solidFill>
            <a:srgbClr val="FFCDCD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740776" y="1699649"/>
            <a:ext cx="193638" cy="873407"/>
          </a:xfrm>
          <a:prstGeom prst="rect">
            <a:avLst/>
          </a:prstGeom>
          <a:solidFill>
            <a:srgbClr val="00B000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270"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/>
              <a:t>GSM-R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934414" y="1699649"/>
            <a:ext cx="484094" cy="873407"/>
          </a:xfrm>
          <a:prstGeom prst="rect">
            <a:avLst/>
          </a:prstGeom>
          <a:solidFill>
            <a:srgbClr val="00DA00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270"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/>
              <a:t>E -GSM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418508" y="1699649"/>
            <a:ext cx="1210235" cy="873407"/>
          </a:xfrm>
          <a:prstGeom prst="rect">
            <a:avLst/>
          </a:prstGeom>
          <a:solidFill>
            <a:srgbClr val="0DFF0D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en-US" b="1" dirty="0" err="1" smtClean="0"/>
              <a:t>GSM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(</a:t>
            </a:r>
            <a:r>
              <a:rPr lang="en-US" b="1" dirty="0" err="1" smtClean="0"/>
              <a:t>UMTS</a:t>
            </a:r>
            <a:r>
              <a:rPr lang="en-US" b="1" dirty="0" smtClean="0"/>
              <a:t>)</a:t>
            </a:r>
            <a:endParaRPr lang="ru-RU" b="1" dirty="0"/>
          </a:p>
        </p:txBody>
      </p:sp>
      <p:cxnSp>
        <p:nvCxnSpPr>
          <p:cNvPr id="14359" name="Прямая соединительная линия 73"/>
          <p:cNvCxnSpPr>
            <a:cxnSpLocks noChangeShapeType="1"/>
          </p:cNvCxnSpPr>
          <p:nvPr/>
        </p:nvCxnSpPr>
        <p:spPr bwMode="auto">
          <a:xfrm>
            <a:off x="398463" y="2573338"/>
            <a:ext cx="8229600" cy="0"/>
          </a:xfrm>
          <a:prstGeom prst="line">
            <a:avLst/>
          </a:prstGeom>
          <a:noFill/>
          <a:ln w="952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Прямая соединительная линия 74"/>
          <p:cNvCxnSpPr>
            <a:cxnSpLocks noChangeShapeType="1"/>
          </p:cNvCxnSpPr>
          <p:nvPr/>
        </p:nvCxnSpPr>
        <p:spPr bwMode="auto">
          <a:xfrm>
            <a:off x="398463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188913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790</a:t>
            </a:r>
          </a:p>
        </p:txBody>
      </p:sp>
      <p:cxnSp>
        <p:nvCxnSpPr>
          <p:cNvPr id="14362" name="Прямая соединительная линия 76"/>
          <p:cNvCxnSpPr>
            <a:cxnSpLocks noChangeShapeType="1"/>
          </p:cNvCxnSpPr>
          <p:nvPr/>
        </p:nvCxnSpPr>
        <p:spPr bwMode="auto">
          <a:xfrm>
            <a:off x="3884613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3675063" y="2608263"/>
            <a:ext cx="41910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862</a:t>
            </a:r>
          </a:p>
        </p:txBody>
      </p:sp>
      <p:cxnSp>
        <p:nvCxnSpPr>
          <p:cNvPr id="14364" name="Прямая соединительная линия 78"/>
          <p:cNvCxnSpPr>
            <a:cxnSpLocks noChangeShapeType="1"/>
          </p:cNvCxnSpPr>
          <p:nvPr/>
        </p:nvCxnSpPr>
        <p:spPr bwMode="auto">
          <a:xfrm>
            <a:off x="4562475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TextBox 79"/>
          <p:cNvSpPr txBox="1"/>
          <p:nvPr/>
        </p:nvSpPr>
        <p:spPr>
          <a:xfrm>
            <a:off x="4287838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876</a:t>
            </a:r>
          </a:p>
        </p:txBody>
      </p:sp>
      <p:cxnSp>
        <p:nvCxnSpPr>
          <p:cNvPr id="14366" name="Прямая соединительная линия 80"/>
          <p:cNvCxnSpPr>
            <a:cxnSpLocks noChangeShapeType="1"/>
          </p:cNvCxnSpPr>
          <p:nvPr/>
        </p:nvCxnSpPr>
        <p:spPr bwMode="auto">
          <a:xfrm>
            <a:off x="4756150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4598988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880</a:t>
            </a:r>
          </a:p>
        </p:txBody>
      </p:sp>
      <p:cxnSp>
        <p:nvCxnSpPr>
          <p:cNvPr id="14368" name="Прямая соединительная линия 82"/>
          <p:cNvCxnSpPr>
            <a:cxnSpLocks noChangeShapeType="1"/>
          </p:cNvCxnSpPr>
          <p:nvPr/>
        </p:nvCxnSpPr>
        <p:spPr bwMode="auto">
          <a:xfrm>
            <a:off x="5240338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/>
        </p:nvSpPr>
        <p:spPr>
          <a:xfrm>
            <a:off x="5029200" y="2608263"/>
            <a:ext cx="420688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890</a:t>
            </a:r>
          </a:p>
        </p:txBody>
      </p:sp>
      <p:cxnSp>
        <p:nvCxnSpPr>
          <p:cNvPr id="14370" name="Прямая соединительная линия 84"/>
          <p:cNvCxnSpPr>
            <a:cxnSpLocks noChangeShapeType="1"/>
          </p:cNvCxnSpPr>
          <p:nvPr/>
        </p:nvCxnSpPr>
        <p:spPr bwMode="auto">
          <a:xfrm>
            <a:off x="6450013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85"/>
          <p:cNvSpPr txBox="1"/>
          <p:nvPr/>
        </p:nvSpPr>
        <p:spPr>
          <a:xfrm>
            <a:off x="6183313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915</a:t>
            </a:r>
          </a:p>
        </p:txBody>
      </p:sp>
      <p:cxnSp>
        <p:nvCxnSpPr>
          <p:cNvPr id="14372" name="Прямая соединительная линия 86"/>
          <p:cNvCxnSpPr>
            <a:cxnSpLocks noChangeShapeType="1"/>
          </p:cNvCxnSpPr>
          <p:nvPr/>
        </p:nvCxnSpPr>
        <p:spPr bwMode="auto">
          <a:xfrm>
            <a:off x="6740525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TextBox 87"/>
          <p:cNvSpPr txBox="1"/>
          <p:nvPr/>
        </p:nvSpPr>
        <p:spPr>
          <a:xfrm>
            <a:off x="6511925" y="2608263"/>
            <a:ext cx="420688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921</a:t>
            </a:r>
          </a:p>
        </p:txBody>
      </p:sp>
      <p:cxnSp>
        <p:nvCxnSpPr>
          <p:cNvPr id="14374" name="Прямая соединительная линия 88"/>
          <p:cNvCxnSpPr>
            <a:cxnSpLocks noChangeShapeType="1"/>
          </p:cNvCxnSpPr>
          <p:nvPr/>
        </p:nvCxnSpPr>
        <p:spPr bwMode="auto">
          <a:xfrm>
            <a:off x="6934200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/>
        </p:nvSpPr>
        <p:spPr>
          <a:xfrm>
            <a:off x="6824663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925</a:t>
            </a:r>
          </a:p>
        </p:txBody>
      </p:sp>
      <p:cxnSp>
        <p:nvCxnSpPr>
          <p:cNvPr id="14376" name="Прямая соединительная линия 90"/>
          <p:cNvCxnSpPr>
            <a:cxnSpLocks noChangeShapeType="1"/>
          </p:cNvCxnSpPr>
          <p:nvPr/>
        </p:nvCxnSpPr>
        <p:spPr bwMode="auto">
          <a:xfrm>
            <a:off x="7418388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7275513" y="2608263"/>
            <a:ext cx="41910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935</a:t>
            </a:r>
          </a:p>
        </p:txBody>
      </p:sp>
      <p:cxnSp>
        <p:nvCxnSpPr>
          <p:cNvPr id="14378" name="Прямая соединительная линия 92"/>
          <p:cNvCxnSpPr>
            <a:cxnSpLocks noChangeShapeType="1"/>
          </p:cNvCxnSpPr>
          <p:nvPr/>
        </p:nvCxnSpPr>
        <p:spPr bwMode="auto">
          <a:xfrm>
            <a:off x="8628063" y="2600325"/>
            <a:ext cx="0" cy="793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8418513" y="2608263"/>
            <a:ext cx="4206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>
                <a:solidFill>
                  <a:prstClr val="black"/>
                </a:solidFill>
                <a:latin typeface="+mj-lt"/>
              </a:rPr>
              <a:t>960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4613" y="1373188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900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МГц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01600" y="3482975"/>
            <a:ext cx="1260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МГц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4613" y="5084763"/>
            <a:ext cx="12604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МГц</a:t>
            </a:r>
          </a:p>
        </p:txBody>
      </p:sp>
      <p:grpSp>
        <p:nvGrpSpPr>
          <p:cNvPr id="14383" name="Группа 3"/>
          <p:cNvGrpSpPr>
            <a:grpSpLocks/>
          </p:cNvGrpSpPr>
          <p:nvPr/>
        </p:nvGrpSpPr>
        <p:grpSpPr bwMode="auto">
          <a:xfrm>
            <a:off x="203200" y="5516563"/>
            <a:ext cx="8728075" cy="1079500"/>
            <a:chOff x="200267" y="5229200"/>
            <a:chExt cx="8728456" cy="1295307"/>
          </a:xfrm>
        </p:grpSpPr>
        <p:sp>
          <p:nvSpPr>
            <p:cNvPr id="158" name="TextBox 157"/>
            <p:cNvSpPr txBox="1"/>
            <p:nvPr/>
          </p:nvSpPr>
          <p:spPr>
            <a:xfrm>
              <a:off x="449696" y="5229200"/>
              <a:ext cx="2110154" cy="971027"/>
            </a:xfrm>
            <a:prstGeom prst="rect">
              <a:avLst/>
            </a:prstGeom>
            <a:solidFill>
              <a:srgbClr val="188C7E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LTE</a:t>
              </a:r>
              <a:endParaRPr lang="en-US" b="1" dirty="0"/>
            </a:p>
            <a:p>
              <a:pPr>
                <a:defRPr/>
              </a:pPr>
              <a:r>
                <a:rPr lang="en-US" b="1" dirty="0"/>
                <a:t>(</a:t>
              </a:r>
              <a:r>
                <a:rPr lang="en-US" b="1" dirty="0" err="1"/>
                <a:t>TDD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559850" y="5229200"/>
              <a:ext cx="1793631" cy="971027"/>
            </a:xfrm>
            <a:prstGeom prst="rect">
              <a:avLst/>
            </a:prstGeom>
            <a:solidFill>
              <a:srgbClr val="F3F1AF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WiFi</a:t>
              </a:r>
              <a:endParaRPr lang="ru-RU" b="1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353481" y="5229200"/>
              <a:ext cx="316523" cy="971027"/>
            </a:xfrm>
            <a:prstGeom prst="rect">
              <a:avLst/>
            </a:prstGeom>
            <a:solidFill>
              <a:srgbClr val="FF0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670004" y="5229200"/>
              <a:ext cx="1477108" cy="971027"/>
            </a:xfrm>
            <a:prstGeom prst="rect">
              <a:avLst/>
            </a:prstGeom>
            <a:solidFill>
              <a:srgbClr val="34DCC8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LTE</a:t>
              </a:r>
              <a:r>
                <a:rPr lang="en-US" b="1" dirty="0"/>
                <a:t> </a:t>
              </a:r>
            </a:p>
            <a:p>
              <a:pPr>
                <a:defRPr/>
              </a:pPr>
              <a:r>
                <a:rPr lang="en-US" b="1" dirty="0"/>
                <a:t>(</a:t>
              </a:r>
              <a:r>
                <a:rPr lang="en-US" b="1" dirty="0" err="1"/>
                <a:t>FDD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147111" y="5229200"/>
              <a:ext cx="1055077" cy="971027"/>
            </a:xfrm>
            <a:prstGeom prst="rect">
              <a:avLst/>
            </a:prstGeom>
            <a:solidFill>
              <a:srgbClr val="188C7E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LTE</a:t>
              </a:r>
              <a:endParaRPr lang="en-US" b="1" dirty="0"/>
            </a:p>
            <a:p>
              <a:pPr>
                <a:defRPr/>
              </a:pPr>
              <a:r>
                <a:rPr lang="en-US" b="1" dirty="0"/>
                <a:t>(</a:t>
              </a:r>
              <a:r>
                <a:rPr lang="en-US" b="1" dirty="0" err="1"/>
                <a:t>TDD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202188" y="5229200"/>
              <a:ext cx="1477108" cy="971027"/>
            </a:xfrm>
            <a:prstGeom prst="rect">
              <a:avLst/>
            </a:prstGeom>
            <a:solidFill>
              <a:srgbClr val="34DCC8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LTE</a:t>
              </a:r>
              <a:r>
                <a:rPr lang="en-US" b="1" dirty="0"/>
                <a:t> </a:t>
              </a:r>
            </a:p>
            <a:p>
              <a:pPr>
                <a:defRPr/>
              </a:pPr>
              <a:r>
                <a:rPr lang="en-US" b="1" dirty="0"/>
                <a:t>(</a:t>
              </a:r>
              <a:r>
                <a:rPr lang="en-US" b="1" dirty="0" err="1"/>
                <a:t>FDD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cxnSp>
          <p:nvCxnSpPr>
            <p:cNvPr id="14450" name="Прямая соединительная линия 163"/>
            <p:cNvCxnSpPr>
              <a:cxnSpLocks noChangeShapeType="1"/>
            </p:cNvCxnSpPr>
            <p:nvPr/>
          </p:nvCxnSpPr>
          <p:spPr bwMode="auto">
            <a:xfrm>
              <a:off x="449696" y="6200227"/>
              <a:ext cx="8229600" cy="0"/>
            </a:xfrm>
            <a:prstGeom prst="line">
              <a:avLst/>
            </a:prstGeom>
            <a:noFill/>
            <a:ln w="9525" algn="ctr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51" name="Прямая соединительная линия 164"/>
            <p:cNvCxnSpPr>
              <a:cxnSpLocks noChangeShapeType="1"/>
            </p:cNvCxnSpPr>
            <p:nvPr/>
          </p:nvCxnSpPr>
          <p:spPr bwMode="auto">
            <a:xfrm>
              <a:off x="449696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6" name="TextBox 165"/>
            <p:cNvSpPr txBox="1"/>
            <p:nvPr/>
          </p:nvSpPr>
          <p:spPr>
            <a:xfrm>
              <a:off x="200267" y="6210204"/>
              <a:ext cx="49849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2300</a:t>
              </a:r>
            </a:p>
          </p:txBody>
        </p:sp>
        <p:cxnSp>
          <p:nvCxnSpPr>
            <p:cNvPr id="14453" name="Прямая соединительная линия 166"/>
            <p:cNvCxnSpPr>
              <a:cxnSpLocks noChangeShapeType="1"/>
            </p:cNvCxnSpPr>
            <p:nvPr/>
          </p:nvCxnSpPr>
          <p:spPr bwMode="auto">
            <a:xfrm>
              <a:off x="2559850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8" name="TextBox 167"/>
            <p:cNvSpPr txBox="1"/>
            <p:nvPr/>
          </p:nvSpPr>
          <p:spPr>
            <a:xfrm>
              <a:off x="2310147" y="6210204"/>
              <a:ext cx="49849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2400</a:t>
              </a:r>
            </a:p>
          </p:txBody>
        </p:sp>
        <p:cxnSp>
          <p:nvCxnSpPr>
            <p:cNvPr id="14455" name="Прямая соединительная линия 168"/>
            <p:cNvCxnSpPr>
              <a:cxnSpLocks noChangeShapeType="1"/>
            </p:cNvCxnSpPr>
            <p:nvPr/>
          </p:nvCxnSpPr>
          <p:spPr bwMode="auto">
            <a:xfrm>
              <a:off x="4353481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0" name="TextBox 169"/>
            <p:cNvSpPr txBox="1"/>
            <p:nvPr/>
          </p:nvSpPr>
          <p:spPr>
            <a:xfrm>
              <a:off x="3875490" y="6210204"/>
              <a:ext cx="61597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2485</a:t>
              </a:r>
              <a:r>
                <a:rPr lang="en-US" sz="1100" b="1" kern="0" dirty="0">
                  <a:solidFill>
                    <a:prstClr val="black"/>
                  </a:solidFill>
                  <a:latin typeface="+mj-lt"/>
                </a:rPr>
                <a:t>,5</a:t>
              </a:r>
              <a:endParaRPr lang="ru-RU" sz="1100" b="1" kern="0" dirty="0">
                <a:solidFill>
                  <a:prstClr val="black"/>
                </a:solidFill>
                <a:latin typeface="+mj-lt"/>
              </a:endParaRPr>
            </a:p>
          </p:txBody>
        </p:sp>
        <p:cxnSp>
          <p:nvCxnSpPr>
            <p:cNvPr id="14457" name="Прямая соединительная линия 170"/>
            <p:cNvCxnSpPr>
              <a:cxnSpLocks noChangeShapeType="1"/>
            </p:cNvCxnSpPr>
            <p:nvPr/>
          </p:nvCxnSpPr>
          <p:spPr bwMode="auto">
            <a:xfrm>
              <a:off x="4670004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2" name="TextBox 171"/>
            <p:cNvSpPr txBox="1"/>
            <p:nvPr/>
          </p:nvSpPr>
          <p:spPr>
            <a:xfrm>
              <a:off x="4548620" y="6210204"/>
              <a:ext cx="49849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2500</a:t>
              </a:r>
            </a:p>
          </p:txBody>
        </p:sp>
        <p:cxnSp>
          <p:nvCxnSpPr>
            <p:cNvPr id="14459" name="Прямая соединительная линия 172"/>
            <p:cNvCxnSpPr>
              <a:cxnSpLocks noChangeShapeType="1"/>
            </p:cNvCxnSpPr>
            <p:nvPr/>
          </p:nvCxnSpPr>
          <p:spPr bwMode="auto">
            <a:xfrm>
              <a:off x="6147111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" name="TextBox 173"/>
            <p:cNvSpPr txBox="1"/>
            <p:nvPr/>
          </p:nvSpPr>
          <p:spPr>
            <a:xfrm>
              <a:off x="5898054" y="6210204"/>
              <a:ext cx="49849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2570</a:t>
              </a:r>
            </a:p>
          </p:txBody>
        </p:sp>
        <p:cxnSp>
          <p:nvCxnSpPr>
            <p:cNvPr id="14461" name="Прямая соединительная линия 174"/>
            <p:cNvCxnSpPr>
              <a:cxnSpLocks noChangeShapeType="1"/>
            </p:cNvCxnSpPr>
            <p:nvPr/>
          </p:nvCxnSpPr>
          <p:spPr bwMode="auto">
            <a:xfrm>
              <a:off x="7202188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6" name="TextBox 175"/>
            <p:cNvSpPr txBox="1"/>
            <p:nvPr/>
          </p:nvSpPr>
          <p:spPr>
            <a:xfrm>
              <a:off x="6952200" y="6210204"/>
              <a:ext cx="500084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2620</a:t>
              </a:r>
            </a:p>
          </p:txBody>
        </p:sp>
        <p:cxnSp>
          <p:nvCxnSpPr>
            <p:cNvPr id="14463" name="Прямая соединительная линия 176"/>
            <p:cNvCxnSpPr>
              <a:cxnSpLocks noChangeShapeType="1"/>
            </p:cNvCxnSpPr>
            <p:nvPr/>
          </p:nvCxnSpPr>
          <p:spPr bwMode="auto">
            <a:xfrm>
              <a:off x="8679296" y="6200227"/>
              <a:ext cx="0" cy="999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8" name="TextBox 177"/>
            <p:cNvSpPr txBox="1"/>
            <p:nvPr/>
          </p:nvSpPr>
          <p:spPr>
            <a:xfrm>
              <a:off x="8430226" y="6210204"/>
              <a:ext cx="498497" cy="314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+mj-lt"/>
                </a:rPr>
                <a:t>2690</a:t>
              </a:r>
            </a:p>
          </p:txBody>
        </p:sp>
      </p:grpSp>
      <p:grpSp>
        <p:nvGrpSpPr>
          <p:cNvPr id="14384" name="Группа 1"/>
          <p:cNvGrpSpPr>
            <a:grpSpLocks/>
          </p:cNvGrpSpPr>
          <p:nvPr/>
        </p:nvGrpSpPr>
        <p:grpSpPr bwMode="auto">
          <a:xfrm>
            <a:off x="203200" y="3868738"/>
            <a:ext cx="8728075" cy="1181100"/>
            <a:chOff x="175183" y="3495106"/>
            <a:chExt cx="8728457" cy="1257772"/>
          </a:xfrm>
        </p:grpSpPr>
        <p:sp>
          <p:nvSpPr>
            <p:cNvPr id="115" name="TextBox 114"/>
            <p:cNvSpPr txBox="1"/>
            <p:nvPr/>
          </p:nvSpPr>
          <p:spPr>
            <a:xfrm>
              <a:off x="424612" y="3495106"/>
              <a:ext cx="1341783" cy="941206"/>
            </a:xfrm>
            <a:prstGeom prst="rect">
              <a:avLst/>
            </a:prstGeom>
            <a:solidFill>
              <a:srgbClr val="0DFF0D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GSM</a:t>
              </a:r>
              <a:endParaRPr lang="ru-RU" b="1" dirty="0"/>
            </a:p>
            <a:p>
              <a:pPr>
                <a:defRPr/>
              </a:pPr>
              <a:r>
                <a:rPr lang="ru-RU" b="1" dirty="0" smtClean="0"/>
                <a:t>(</a:t>
              </a:r>
              <a:r>
                <a:rPr lang="en-US" b="1" dirty="0" err="1" smtClean="0"/>
                <a:t>LTE</a:t>
              </a:r>
              <a:r>
                <a:rPr lang="ru-RU" b="1" dirty="0" smtClean="0"/>
                <a:t>)</a:t>
              </a:r>
              <a:endParaRPr lang="ru-RU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66395" y="3495106"/>
              <a:ext cx="357809" cy="941206"/>
            </a:xfrm>
            <a:prstGeom prst="rect">
              <a:avLst/>
            </a:prstGeom>
            <a:solidFill>
              <a:srgbClr val="FFCDCD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124203" y="3495106"/>
              <a:ext cx="1341783" cy="941206"/>
            </a:xfrm>
            <a:prstGeom prst="rect">
              <a:avLst/>
            </a:prstGeom>
            <a:solidFill>
              <a:srgbClr val="0DFF0D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/>
                <a:t>GSM</a:t>
              </a:r>
              <a:endParaRPr lang="ru-RU" b="1" dirty="0"/>
            </a:p>
            <a:p>
              <a:pPr>
                <a:defRPr/>
              </a:pPr>
              <a:r>
                <a:rPr lang="ru-RU" b="1" dirty="0" smtClean="0"/>
                <a:t>(</a:t>
              </a:r>
              <a:r>
                <a:rPr lang="en-US" b="1" dirty="0" err="1" smtClean="0"/>
                <a:t>LTE</a:t>
              </a:r>
              <a:r>
                <a:rPr lang="ru-RU" b="1" dirty="0" smtClean="0"/>
                <a:t>)</a:t>
              </a:r>
              <a:endParaRPr lang="ru-RU" b="1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478287" y="3495106"/>
              <a:ext cx="357808" cy="9213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vert270" anchor="ctr"/>
            <a:lstStyle>
              <a:defPPr>
                <a:defRPr lang="ru-RU"/>
              </a:defPPr>
              <a:lvl1pPr>
                <a:defRPr sz="1100"/>
              </a:lvl1pPr>
            </a:lstStyle>
            <a:p>
              <a:pPr algn="ctr">
                <a:defRPr/>
              </a:pPr>
              <a:r>
                <a:rPr lang="en-US" b="1" dirty="0" err="1"/>
                <a:t>DECT</a:t>
              </a:r>
              <a:endParaRPr lang="ru-RU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23794" y="3495106"/>
              <a:ext cx="357809" cy="941206"/>
            </a:xfrm>
            <a:prstGeom prst="rect">
              <a:avLst/>
            </a:prstGeom>
            <a:solidFill>
              <a:srgbClr val="188C7E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vert270"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 smtClean="0"/>
                <a:t>LTE</a:t>
              </a:r>
              <a:r>
                <a:rPr lang="ru-RU" b="1" dirty="0" smtClean="0"/>
                <a:t> </a:t>
              </a:r>
              <a:r>
                <a:rPr lang="en-US" b="1" dirty="0" smtClean="0"/>
                <a:t>(</a:t>
              </a:r>
              <a:r>
                <a:rPr lang="en-US" b="1" dirty="0" err="1" smtClean="0"/>
                <a:t>TDD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181603" y="3495106"/>
              <a:ext cx="1073426" cy="941206"/>
            </a:xfrm>
            <a:prstGeom prst="rect">
              <a:avLst/>
            </a:prstGeom>
            <a:solidFill>
              <a:srgbClr val="E1DD33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/>
                <a:t>IMT-2000/</a:t>
              </a:r>
              <a:r>
                <a:rPr lang="en-US" b="1" dirty="0" err="1"/>
                <a:t>UMTS</a:t>
              </a:r>
              <a:r>
                <a:rPr lang="en-US" b="1" dirty="0"/>
                <a:t> (</a:t>
              </a:r>
              <a:r>
                <a:rPr lang="en-US" b="1" dirty="0" err="1"/>
                <a:t>FDD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255030" y="3495106"/>
              <a:ext cx="2325756" cy="941206"/>
            </a:xfrm>
            <a:prstGeom prst="rect">
              <a:avLst/>
            </a:prstGeom>
            <a:solidFill>
              <a:srgbClr val="FFCDCD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580786" y="3495106"/>
              <a:ext cx="1073426" cy="941206"/>
            </a:xfrm>
            <a:prstGeom prst="rect">
              <a:avLst/>
            </a:prstGeom>
            <a:solidFill>
              <a:srgbClr val="E1DD33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algn="ctr">
                <a:defRPr sz="1200"/>
              </a:lvl1pPr>
            </a:lstStyle>
            <a:p>
              <a:pPr>
                <a:defRPr/>
              </a:pPr>
              <a:r>
                <a:rPr lang="en-US" b="1" dirty="0" err="1" smtClean="0"/>
                <a:t>IMT</a:t>
              </a:r>
              <a:r>
                <a:rPr lang="en-US" b="1" dirty="0" smtClean="0"/>
                <a:t>-</a:t>
              </a:r>
              <a:r>
                <a:rPr lang="ru-RU" b="1" dirty="0" smtClean="0"/>
                <a:t>2</a:t>
              </a:r>
              <a:r>
                <a:rPr lang="en-US" b="1" dirty="0" smtClean="0"/>
                <a:t>000/</a:t>
              </a:r>
              <a:r>
                <a:rPr lang="en-US" b="1" dirty="0" err="1" smtClean="0"/>
                <a:t>UMTS</a:t>
              </a:r>
              <a:r>
                <a:rPr lang="en-US" b="1" dirty="0" smtClean="0"/>
                <a:t> </a:t>
              </a:r>
              <a:r>
                <a:rPr lang="en-US" b="1" dirty="0"/>
                <a:t>(</a:t>
              </a:r>
              <a:r>
                <a:rPr lang="en-US" b="1" dirty="0" err="1"/>
                <a:t>FDD</a:t>
              </a:r>
              <a:r>
                <a:rPr lang="en-US" b="1" dirty="0"/>
                <a:t>)</a:t>
              </a:r>
              <a:endParaRPr lang="ru-RU" b="1" dirty="0"/>
            </a:p>
          </p:txBody>
        </p:sp>
        <p:cxnSp>
          <p:nvCxnSpPr>
            <p:cNvPr id="14413" name="Прямая соединительная линия 122"/>
            <p:cNvCxnSpPr>
              <a:cxnSpLocks noChangeShapeType="1"/>
            </p:cNvCxnSpPr>
            <p:nvPr/>
          </p:nvCxnSpPr>
          <p:spPr bwMode="auto">
            <a:xfrm>
              <a:off x="424612" y="4436312"/>
              <a:ext cx="8229600" cy="0"/>
            </a:xfrm>
            <a:prstGeom prst="line">
              <a:avLst/>
            </a:prstGeom>
            <a:noFill/>
            <a:ln w="9525" algn="ctr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14" name="Прямая соединительная линия 123"/>
            <p:cNvCxnSpPr>
              <a:cxnSpLocks noChangeShapeType="1"/>
            </p:cNvCxnSpPr>
            <p:nvPr/>
          </p:nvCxnSpPr>
          <p:spPr bwMode="auto">
            <a:xfrm>
              <a:off x="424612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TextBox 124"/>
            <p:cNvSpPr txBox="1"/>
            <p:nvPr/>
          </p:nvSpPr>
          <p:spPr>
            <a:xfrm>
              <a:off x="175183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1710</a:t>
              </a:r>
            </a:p>
          </p:txBody>
        </p:sp>
        <p:cxnSp>
          <p:nvCxnSpPr>
            <p:cNvPr id="14416" name="Прямая соединительная линия 125"/>
            <p:cNvCxnSpPr>
              <a:cxnSpLocks noChangeShapeType="1"/>
            </p:cNvCxnSpPr>
            <p:nvPr/>
          </p:nvCxnSpPr>
          <p:spPr bwMode="auto">
            <a:xfrm>
              <a:off x="1766395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TextBox 126"/>
            <p:cNvSpPr txBox="1"/>
            <p:nvPr/>
          </p:nvSpPr>
          <p:spPr>
            <a:xfrm>
              <a:off x="1402375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1785</a:t>
              </a:r>
            </a:p>
          </p:txBody>
        </p:sp>
        <p:cxnSp>
          <p:nvCxnSpPr>
            <p:cNvPr id="14418" name="Прямая соединительная линия 127"/>
            <p:cNvCxnSpPr>
              <a:cxnSpLocks noChangeShapeType="1"/>
            </p:cNvCxnSpPr>
            <p:nvPr/>
          </p:nvCxnSpPr>
          <p:spPr bwMode="auto">
            <a:xfrm>
              <a:off x="2124203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TextBox 128"/>
            <p:cNvSpPr txBox="1"/>
            <p:nvPr/>
          </p:nvSpPr>
          <p:spPr>
            <a:xfrm>
              <a:off x="1951674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1805</a:t>
              </a:r>
            </a:p>
          </p:txBody>
        </p:sp>
        <p:cxnSp>
          <p:nvCxnSpPr>
            <p:cNvPr id="14420" name="Прямая соединительная линия 129"/>
            <p:cNvCxnSpPr>
              <a:cxnSpLocks noChangeShapeType="1"/>
            </p:cNvCxnSpPr>
            <p:nvPr/>
          </p:nvCxnSpPr>
          <p:spPr bwMode="auto">
            <a:xfrm>
              <a:off x="3465986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Box 130"/>
            <p:cNvSpPr txBox="1"/>
            <p:nvPr/>
          </p:nvSpPr>
          <p:spPr>
            <a:xfrm>
              <a:off x="3121712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1880</a:t>
              </a:r>
            </a:p>
          </p:txBody>
        </p:sp>
        <p:cxnSp>
          <p:nvCxnSpPr>
            <p:cNvPr id="14422" name="Прямая соединительная линия 131"/>
            <p:cNvCxnSpPr>
              <a:cxnSpLocks noChangeShapeType="1"/>
            </p:cNvCxnSpPr>
            <p:nvPr/>
          </p:nvCxnSpPr>
          <p:spPr bwMode="auto">
            <a:xfrm>
              <a:off x="3823794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TextBox 132"/>
            <p:cNvSpPr txBox="1"/>
            <p:nvPr/>
          </p:nvSpPr>
          <p:spPr>
            <a:xfrm>
              <a:off x="3574170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1900</a:t>
              </a:r>
            </a:p>
          </p:txBody>
        </p:sp>
        <p:cxnSp>
          <p:nvCxnSpPr>
            <p:cNvPr id="14424" name="Прямая соединительная линия 133"/>
            <p:cNvCxnSpPr>
              <a:cxnSpLocks noChangeShapeType="1"/>
            </p:cNvCxnSpPr>
            <p:nvPr/>
          </p:nvCxnSpPr>
          <p:spPr bwMode="auto">
            <a:xfrm>
              <a:off x="4181603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TextBox 135"/>
            <p:cNvSpPr txBox="1"/>
            <p:nvPr/>
          </p:nvSpPr>
          <p:spPr>
            <a:xfrm>
              <a:off x="4075842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1920</a:t>
              </a:r>
            </a:p>
          </p:txBody>
        </p:sp>
        <p:cxnSp>
          <p:nvCxnSpPr>
            <p:cNvPr id="14426" name="Прямая соединительная линия 136"/>
            <p:cNvCxnSpPr>
              <a:cxnSpLocks noChangeShapeType="1"/>
            </p:cNvCxnSpPr>
            <p:nvPr/>
          </p:nvCxnSpPr>
          <p:spPr bwMode="auto">
            <a:xfrm>
              <a:off x="5255030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TextBox 137"/>
            <p:cNvSpPr txBox="1"/>
            <p:nvPr/>
          </p:nvSpPr>
          <p:spPr>
            <a:xfrm>
              <a:off x="5006157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1980</a:t>
              </a:r>
            </a:p>
          </p:txBody>
        </p:sp>
        <p:cxnSp>
          <p:nvCxnSpPr>
            <p:cNvPr id="14428" name="Прямая соединительная линия 138"/>
            <p:cNvCxnSpPr>
              <a:cxnSpLocks noChangeShapeType="1"/>
            </p:cNvCxnSpPr>
            <p:nvPr/>
          </p:nvCxnSpPr>
          <p:spPr bwMode="auto">
            <a:xfrm>
              <a:off x="7580786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TextBox 139"/>
            <p:cNvSpPr txBox="1"/>
            <p:nvPr/>
          </p:nvSpPr>
          <p:spPr>
            <a:xfrm>
              <a:off x="7331946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>
                  <a:solidFill>
                    <a:prstClr val="black"/>
                  </a:solidFill>
                  <a:latin typeface="+mj-lt"/>
                </a:rPr>
                <a:t>2110</a:t>
              </a:r>
            </a:p>
          </p:txBody>
        </p:sp>
        <p:cxnSp>
          <p:nvCxnSpPr>
            <p:cNvPr id="14430" name="Прямая соединительная линия 140"/>
            <p:cNvCxnSpPr>
              <a:cxnSpLocks noChangeShapeType="1"/>
            </p:cNvCxnSpPr>
            <p:nvPr/>
          </p:nvCxnSpPr>
          <p:spPr bwMode="auto">
            <a:xfrm>
              <a:off x="8654212" y="4464729"/>
              <a:ext cx="0" cy="968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TextBox 141"/>
            <p:cNvSpPr txBox="1"/>
            <p:nvPr/>
          </p:nvSpPr>
          <p:spPr>
            <a:xfrm>
              <a:off x="8405143" y="4473936"/>
              <a:ext cx="498497" cy="278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+mj-lt"/>
                </a:rPr>
                <a:t>2170</a:t>
              </a: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399143" y="2957643"/>
            <a:ext cx="8229600" cy="263552"/>
          </a:xfrm>
          <a:prstGeom prst="rect">
            <a:avLst/>
          </a:prstGeom>
          <a:solidFill>
            <a:srgbClr val="FF9393"/>
          </a:solidFill>
          <a:ln>
            <a:solidFill>
              <a:prstClr val="black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ru-RU"/>
            </a:defPPr>
            <a:lvl1pPr algn="ctr">
              <a:defRPr sz="1200"/>
            </a:lvl1pPr>
          </a:lstStyle>
          <a:p>
            <a:pPr>
              <a:defRPr/>
            </a:pPr>
            <a:r>
              <a:rPr lang="ru-RU" b="1" dirty="0" err="1"/>
              <a:t>ВРНС</a:t>
            </a:r>
            <a:endParaRPr lang="ru-RU" b="1" dirty="0"/>
          </a:p>
        </p:txBody>
      </p:sp>
      <p:cxnSp>
        <p:nvCxnSpPr>
          <p:cNvPr id="14388" name="Прямая соединительная линия 96"/>
          <p:cNvCxnSpPr>
            <a:cxnSpLocks noChangeShapeType="1"/>
          </p:cNvCxnSpPr>
          <p:nvPr/>
        </p:nvCxnSpPr>
        <p:spPr bwMode="auto">
          <a:xfrm>
            <a:off x="398463" y="3221038"/>
            <a:ext cx="8229600" cy="0"/>
          </a:xfrm>
          <a:prstGeom prst="line">
            <a:avLst/>
          </a:prstGeom>
          <a:noFill/>
          <a:ln w="952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9" name="Прямая соединительная линия 97"/>
          <p:cNvCxnSpPr>
            <a:cxnSpLocks noChangeShapeType="1"/>
          </p:cNvCxnSpPr>
          <p:nvPr/>
        </p:nvCxnSpPr>
        <p:spPr bwMode="auto">
          <a:xfrm>
            <a:off x="398463" y="3221038"/>
            <a:ext cx="0" cy="2063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188913" y="3241675"/>
            <a:ext cx="4206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790</a:t>
            </a:r>
          </a:p>
        </p:txBody>
      </p:sp>
      <p:cxnSp>
        <p:nvCxnSpPr>
          <p:cNvPr id="14391" name="Прямая соединительная линия 99"/>
          <p:cNvCxnSpPr>
            <a:cxnSpLocks noChangeShapeType="1"/>
          </p:cNvCxnSpPr>
          <p:nvPr/>
        </p:nvCxnSpPr>
        <p:spPr bwMode="auto">
          <a:xfrm>
            <a:off x="8628063" y="3221038"/>
            <a:ext cx="0" cy="2063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Box 100"/>
          <p:cNvSpPr txBox="1"/>
          <p:nvPr/>
        </p:nvSpPr>
        <p:spPr>
          <a:xfrm>
            <a:off x="8418513" y="3241675"/>
            <a:ext cx="4206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prstClr val="black"/>
                </a:solidFill>
                <a:latin typeface="+mj-lt"/>
              </a:rPr>
              <a:t>960</a:t>
            </a:r>
          </a:p>
        </p:txBody>
      </p:sp>
      <p:sp>
        <p:nvSpPr>
          <p:cNvPr id="93" name="Rectangle 0"/>
          <p:cNvSpPr>
            <a:spLocks noChangeArrowheads="1"/>
          </p:cNvSpPr>
          <p:nvPr/>
        </p:nvSpPr>
        <p:spPr bwMode="auto">
          <a:xfrm>
            <a:off x="79946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</a:t>
            </a:r>
            <a:r>
              <a:rPr lang="ru-RU" altLang="ru-RU" sz="1200" dirty="0" smtClean="0">
                <a:solidFill>
                  <a:schemeClr val="tx2"/>
                </a:solidFill>
                <a:latin typeface="Verdana" pitchFamily="34" charset="0"/>
              </a:rPr>
              <a:t>2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10350500" y="7551738"/>
            <a:ext cx="1841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100" kern="0" smtClean="0">
              <a:solidFill>
                <a:srgbClr val="00000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52413" y="3803650"/>
            <a:ext cx="419100" cy="241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252413" y="5208588"/>
            <a:ext cx="438150" cy="236537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265113" y="4745038"/>
            <a:ext cx="419100" cy="2397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65113" y="4313238"/>
            <a:ext cx="406400" cy="2159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5" name="TextBox 53"/>
          <p:cNvSpPr txBox="1">
            <a:spLocks noChangeArrowheads="1"/>
          </p:cNvSpPr>
          <p:nvPr/>
        </p:nvSpPr>
        <p:spPr bwMode="auto">
          <a:xfrm>
            <a:off x="787400" y="3778250"/>
            <a:ext cx="519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Звуковое вещание с амплитудной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модуляцией</a:t>
            </a: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Box 116"/>
          <p:cNvSpPr txBox="1">
            <a:spLocks noChangeArrowheads="1"/>
          </p:cNvSpPr>
          <p:nvPr/>
        </p:nvSpPr>
        <p:spPr bwMode="auto">
          <a:xfrm>
            <a:off x="795338" y="4683125"/>
            <a:ext cx="4841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>
                <a:solidFill>
                  <a:srgbClr val="00007D"/>
                </a:solidFill>
              </a:rPr>
              <a:t>-</a:t>
            </a:r>
            <a:r>
              <a:rPr lang="ru-RU" altLang="ru-RU" sz="1200">
                <a:solidFill>
                  <a:srgbClr val="00007D"/>
                </a:solidFill>
              </a:rPr>
              <a:t> </a:t>
            </a: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Звуковое</a:t>
            </a:r>
            <a:r>
              <a:rPr lang="ru-RU" altLang="ru-RU" sz="1800" b="1" i="1">
                <a:solidFill>
                  <a:srgbClr val="00007D"/>
                </a:solidFill>
              </a:rPr>
              <a:t> </a:t>
            </a: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вещание с частотной модуляцией</a:t>
            </a:r>
            <a:r>
              <a:rPr lang="en-US" altLang="ru-RU" sz="1200"/>
              <a:t>;</a:t>
            </a:r>
            <a:endParaRPr lang="ru-RU" altLang="ru-RU" sz="1200"/>
          </a:p>
        </p:txBody>
      </p:sp>
      <p:sp>
        <p:nvSpPr>
          <p:cNvPr id="17417" name="TextBox 117"/>
          <p:cNvSpPr txBox="1">
            <a:spLocks noChangeArrowheads="1"/>
          </p:cNvSpPr>
          <p:nvPr/>
        </p:nvSpPr>
        <p:spPr bwMode="auto">
          <a:xfrm>
            <a:off x="782638" y="5141913"/>
            <a:ext cx="4067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Телевизионное аналоговое вещание</a:t>
            </a:r>
          </a:p>
        </p:txBody>
      </p:sp>
      <p:sp>
        <p:nvSpPr>
          <p:cNvPr id="15370" name="TextBox 123"/>
          <p:cNvSpPr txBox="1">
            <a:spLocks noChangeArrowheads="1"/>
          </p:cNvSpPr>
          <p:nvPr/>
        </p:nvSpPr>
        <p:spPr bwMode="auto">
          <a:xfrm>
            <a:off x="787400" y="4313238"/>
            <a:ext cx="391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80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0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3619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0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0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0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- Телевизионное цифровое вещание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252413" y="5718175"/>
            <a:ext cx="438150" cy="2508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TextBox 130"/>
          <p:cNvSpPr txBox="1">
            <a:spLocks noChangeArrowheads="1"/>
          </p:cNvSpPr>
          <p:nvPr/>
        </p:nvSpPr>
        <p:spPr bwMode="auto">
          <a:xfrm>
            <a:off x="815975" y="5610225"/>
            <a:ext cx="80391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Полосы радиочастот преимущественного пользования РЭС государственного управления, нужд обороны страны, безопасности государства и обеспечения  правопорядка</a:t>
            </a:r>
          </a:p>
        </p:txBody>
      </p:sp>
      <p:sp>
        <p:nvSpPr>
          <p:cNvPr id="15373" name="TextBox 60"/>
          <p:cNvSpPr txBox="1">
            <a:spLocks noChangeArrowheads="1"/>
          </p:cNvSpPr>
          <p:nvPr/>
        </p:nvSpPr>
        <p:spPr bwMode="auto">
          <a:xfrm>
            <a:off x="1179513" y="679450"/>
            <a:ext cx="7251700" cy="8302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Использование радиочастотного спектра РЭС радиовещательной службы</a:t>
            </a:r>
          </a:p>
        </p:txBody>
      </p:sp>
      <p:sp>
        <p:nvSpPr>
          <p:cNvPr id="2049" name="Прямоугольник 2048"/>
          <p:cNvSpPr/>
          <p:nvPr/>
        </p:nvSpPr>
        <p:spPr>
          <a:xfrm>
            <a:off x="207670" y="2136267"/>
            <a:ext cx="1149350" cy="9334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7" name="TextBox 2049"/>
          <p:cNvSpPr txBox="1">
            <a:spLocks noChangeArrowheads="1"/>
          </p:cNvSpPr>
          <p:nvPr/>
        </p:nvSpPr>
        <p:spPr bwMode="auto">
          <a:xfrm>
            <a:off x="133350" y="2070100"/>
            <a:ext cx="1304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ДВ диапазон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 (148,5-283,5 кГц)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СВ диапазон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 (526,5-1606,5 кГц)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КВ диапазон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b="1"/>
              <a:t> (3-30 МГц)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503070" y="2118805"/>
            <a:ext cx="381000" cy="946150"/>
          </a:xfrm>
          <a:prstGeom prst="rect">
            <a:avLst/>
          </a:prstGeom>
          <a:solidFill>
            <a:srgbClr val="00CC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1" name="TextBox 2077"/>
          <p:cNvSpPr txBox="1">
            <a:spLocks noChangeArrowheads="1"/>
          </p:cNvSpPr>
          <p:nvPr/>
        </p:nvSpPr>
        <p:spPr bwMode="auto">
          <a:xfrm>
            <a:off x="1439863" y="2324100"/>
            <a:ext cx="563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1ТВК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2012658" y="2115630"/>
            <a:ext cx="377825" cy="947737"/>
          </a:xfrm>
          <a:prstGeom prst="rect">
            <a:avLst/>
          </a:prstGeom>
          <a:solidFill>
            <a:srgbClr val="00CC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5" name="TextBox 77"/>
          <p:cNvSpPr txBox="1">
            <a:spLocks noChangeArrowheads="1"/>
          </p:cNvSpPr>
          <p:nvPr/>
        </p:nvSpPr>
        <p:spPr bwMode="auto">
          <a:xfrm>
            <a:off x="1952625" y="2309813"/>
            <a:ext cx="5381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2ТВК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390483" y="2599817"/>
            <a:ext cx="504825" cy="46355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ОВЧ ЧМ</a:t>
            </a:r>
          </a:p>
        </p:txBody>
      </p:sp>
      <p:sp>
        <p:nvSpPr>
          <p:cNvPr id="2070" name="TextBox 106"/>
          <p:cNvSpPr txBox="1">
            <a:spLocks noChangeArrowheads="1"/>
          </p:cNvSpPr>
          <p:nvPr/>
        </p:nvSpPr>
        <p:spPr bwMode="auto">
          <a:xfrm>
            <a:off x="4414838" y="3113088"/>
            <a:ext cx="4206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174</a:t>
            </a:r>
          </a:p>
        </p:txBody>
      </p:sp>
      <p:sp>
        <p:nvSpPr>
          <p:cNvPr id="2071" name="TextBox 107"/>
          <p:cNvSpPr txBox="1">
            <a:spLocks noChangeArrowheads="1"/>
          </p:cNvSpPr>
          <p:nvPr/>
        </p:nvSpPr>
        <p:spPr bwMode="auto">
          <a:xfrm>
            <a:off x="5511800" y="3113088"/>
            <a:ext cx="4206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230</a:t>
            </a:r>
          </a:p>
        </p:txBody>
      </p:sp>
      <p:sp>
        <p:nvSpPr>
          <p:cNvPr id="2072" name="TextBox 108"/>
          <p:cNvSpPr txBox="1">
            <a:spLocks noChangeArrowheads="1"/>
          </p:cNvSpPr>
          <p:nvPr/>
        </p:nvSpPr>
        <p:spPr bwMode="auto">
          <a:xfrm>
            <a:off x="5865813" y="3122613"/>
            <a:ext cx="10080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470</a:t>
            </a:r>
          </a:p>
        </p:txBody>
      </p:sp>
      <p:sp>
        <p:nvSpPr>
          <p:cNvPr id="2073" name="TextBox 109"/>
          <p:cNvSpPr txBox="1">
            <a:spLocks noChangeArrowheads="1"/>
          </p:cNvSpPr>
          <p:nvPr/>
        </p:nvSpPr>
        <p:spPr bwMode="auto">
          <a:xfrm>
            <a:off x="8408988" y="3105150"/>
            <a:ext cx="520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790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4508208" y="2101342"/>
            <a:ext cx="1266825" cy="50165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6-12 </a:t>
            </a:r>
            <a:r>
              <a:rPr lang="ru-RU" sz="1100" b="1" dirty="0">
                <a:solidFill>
                  <a:schemeClr val="tx1"/>
                </a:solidFill>
              </a:rPr>
              <a:t>ТВК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5979820" y="2118805"/>
            <a:ext cx="2674938" cy="485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508208" y="2591880"/>
            <a:ext cx="1266825" cy="468312"/>
          </a:xfrm>
          <a:prstGeom prst="rect">
            <a:avLst/>
          </a:prstGeom>
          <a:solidFill>
            <a:srgbClr val="00CC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6-12 </a:t>
            </a:r>
            <a:r>
              <a:rPr lang="ru-RU" sz="1100" b="1" dirty="0">
                <a:solidFill>
                  <a:schemeClr val="tx1"/>
                </a:solidFill>
              </a:rPr>
              <a:t>ТВК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979820" y="2595055"/>
            <a:ext cx="2674938" cy="468312"/>
          </a:xfrm>
          <a:prstGeom prst="rect">
            <a:avLst/>
          </a:prstGeom>
          <a:solidFill>
            <a:srgbClr val="00CC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87908" y="2131505"/>
            <a:ext cx="276225" cy="94138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7851483" y="2129917"/>
            <a:ext cx="273050" cy="941388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11" name="TextBox 127"/>
          <p:cNvSpPr txBox="1">
            <a:spLocks noChangeArrowheads="1"/>
          </p:cNvSpPr>
          <p:nvPr/>
        </p:nvSpPr>
        <p:spPr bwMode="auto">
          <a:xfrm>
            <a:off x="5645150" y="2233613"/>
            <a:ext cx="21494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21-</a:t>
            </a:r>
            <a:r>
              <a:rPr lang="en-US" altLang="ru-RU" sz="1100" b="1"/>
              <a:t>41</a:t>
            </a:r>
            <a:r>
              <a:rPr lang="ru-RU" altLang="ru-RU" sz="1100" b="1"/>
              <a:t> ТВК</a:t>
            </a:r>
          </a:p>
        </p:txBody>
      </p:sp>
      <p:sp>
        <p:nvSpPr>
          <p:cNvPr id="2081" name="TextBox 128"/>
          <p:cNvSpPr txBox="1">
            <a:spLocks noChangeArrowheads="1"/>
          </p:cNvSpPr>
          <p:nvPr/>
        </p:nvSpPr>
        <p:spPr bwMode="auto">
          <a:xfrm>
            <a:off x="5673433" y="2669667"/>
            <a:ext cx="2092325" cy="2616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/>
              <a:t>21-</a:t>
            </a:r>
            <a:r>
              <a:rPr lang="en-US" altLang="ru-RU" sz="1100" b="1" dirty="0"/>
              <a:t>41</a:t>
            </a:r>
            <a:r>
              <a:rPr lang="ru-RU" altLang="ru-RU" sz="1100" b="1" dirty="0"/>
              <a:t> ТВК</a:t>
            </a:r>
          </a:p>
        </p:txBody>
      </p:sp>
      <p:sp>
        <p:nvSpPr>
          <p:cNvPr id="2082" name="TextBox 59"/>
          <p:cNvSpPr txBox="1">
            <a:spLocks noChangeArrowheads="1"/>
          </p:cNvSpPr>
          <p:nvPr/>
        </p:nvSpPr>
        <p:spPr bwMode="auto">
          <a:xfrm rot="-5400000">
            <a:off x="6861210" y="2458692"/>
            <a:ext cx="892175" cy="2616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>
                <a:latin typeface="+mn-lt"/>
              </a:rPr>
              <a:t>42 ТВК</a:t>
            </a:r>
          </a:p>
        </p:txBody>
      </p:sp>
      <p:sp>
        <p:nvSpPr>
          <p:cNvPr id="15418" name="TextBox 132"/>
          <p:cNvSpPr txBox="1">
            <a:spLocks noChangeArrowheads="1"/>
          </p:cNvSpPr>
          <p:nvPr/>
        </p:nvSpPr>
        <p:spPr bwMode="auto">
          <a:xfrm rot="-5400000">
            <a:off x="7531894" y="2463007"/>
            <a:ext cx="8921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48 ТВК</a:t>
            </a:r>
          </a:p>
        </p:txBody>
      </p:sp>
      <p:sp>
        <p:nvSpPr>
          <p:cNvPr id="2084" name="TextBox 135"/>
          <p:cNvSpPr txBox="1">
            <a:spLocks noChangeArrowheads="1"/>
          </p:cNvSpPr>
          <p:nvPr/>
        </p:nvSpPr>
        <p:spPr bwMode="auto">
          <a:xfrm>
            <a:off x="2222500" y="3121025"/>
            <a:ext cx="3413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6</a:t>
            </a:r>
            <a:r>
              <a:rPr lang="en-US" altLang="ru-RU" sz="1100" b="1" dirty="0">
                <a:latin typeface="+mj-lt"/>
                <a:cs typeface="Times New Roman" panose="02020603050405020304" pitchFamily="18" charset="0"/>
              </a:rPr>
              <a:t>6</a:t>
            </a:r>
            <a:endParaRPr lang="ru-RU" altLang="ru-RU" sz="11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85" name="TextBox 33"/>
          <p:cNvSpPr txBox="1">
            <a:spLocks noChangeArrowheads="1"/>
          </p:cNvSpPr>
          <p:nvPr/>
        </p:nvSpPr>
        <p:spPr bwMode="auto">
          <a:xfrm>
            <a:off x="2830513" y="3109913"/>
            <a:ext cx="4349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76</a:t>
            </a:r>
          </a:p>
        </p:txBody>
      </p:sp>
      <p:sp>
        <p:nvSpPr>
          <p:cNvPr id="2086" name="TextBox 95"/>
          <p:cNvSpPr txBox="1">
            <a:spLocks noChangeArrowheads="1"/>
          </p:cNvSpPr>
          <p:nvPr/>
        </p:nvSpPr>
        <p:spPr bwMode="auto">
          <a:xfrm>
            <a:off x="3998913" y="3109913"/>
            <a:ext cx="4206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108</a:t>
            </a:r>
          </a:p>
        </p:txBody>
      </p:sp>
      <p:sp>
        <p:nvSpPr>
          <p:cNvPr id="15422" name="TextBox 99"/>
          <p:cNvSpPr txBox="1">
            <a:spLocks noChangeArrowheads="1"/>
          </p:cNvSpPr>
          <p:nvPr/>
        </p:nvSpPr>
        <p:spPr bwMode="auto">
          <a:xfrm>
            <a:off x="3251200" y="3055938"/>
            <a:ext cx="2127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/>
              <a:t> 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938963" y="2128330"/>
            <a:ext cx="1223963" cy="946150"/>
          </a:xfrm>
          <a:prstGeom prst="rect">
            <a:avLst/>
          </a:prstGeom>
          <a:solidFill>
            <a:srgbClr val="00CC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26" name="TextBox 41"/>
          <p:cNvSpPr txBox="1">
            <a:spLocks noChangeArrowheads="1"/>
          </p:cNvSpPr>
          <p:nvPr/>
        </p:nvSpPr>
        <p:spPr bwMode="auto">
          <a:xfrm>
            <a:off x="3140075" y="2655888"/>
            <a:ext cx="74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/>
              <a:t>3-5 ТВК</a:t>
            </a:r>
          </a:p>
        </p:txBody>
      </p:sp>
      <p:sp>
        <p:nvSpPr>
          <p:cNvPr id="50" name="Фигура, имеющая форму буквы L 49"/>
          <p:cNvSpPr/>
          <p:nvPr/>
        </p:nvSpPr>
        <p:spPr>
          <a:xfrm rot="10800000">
            <a:off x="3465220" y="2121980"/>
            <a:ext cx="827088" cy="939800"/>
          </a:xfrm>
          <a:prstGeom prst="corner">
            <a:avLst>
              <a:gd name="adj1" fmla="val 51008"/>
              <a:gd name="adj2" fmla="val 50000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30" name="Прямоугольник 43"/>
          <p:cNvSpPr>
            <a:spLocks noChangeArrowheads="1"/>
          </p:cNvSpPr>
          <p:nvPr/>
        </p:nvSpPr>
        <p:spPr bwMode="auto">
          <a:xfrm>
            <a:off x="3382963" y="2212975"/>
            <a:ext cx="795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/>
              <a:t>ОВЧ ЧМ</a:t>
            </a:r>
          </a:p>
        </p:txBody>
      </p:sp>
      <p:sp>
        <p:nvSpPr>
          <p:cNvPr id="15431" name="TextBox 101"/>
          <p:cNvSpPr txBox="1">
            <a:spLocks noChangeArrowheads="1"/>
          </p:cNvSpPr>
          <p:nvPr/>
        </p:nvSpPr>
        <p:spPr bwMode="auto">
          <a:xfrm>
            <a:off x="3554413" y="3055938"/>
            <a:ext cx="2127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/>
              <a:t> </a:t>
            </a:r>
          </a:p>
        </p:txBody>
      </p:sp>
      <p:sp>
        <p:nvSpPr>
          <p:cNvPr id="2093" name="TextBox 136"/>
          <p:cNvSpPr txBox="1">
            <a:spLocks noChangeArrowheads="1"/>
          </p:cNvSpPr>
          <p:nvPr/>
        </p:nvSpPr>
        <p:spPr bwMode="auto">
          <a:xfrm>
            <a:off x="2622550" y="3108325"/>
            <a:ext cx="3413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74</a:t>
            </a:r>
          </a:p>
        </p:txBody>
      </p:sp>
      <p:sp>
        <p:nvSpPr>
          <p:cNvPr id="2094" name="TextBox 137"/>
          <p:cNvSpPr txBox="1">
            <a:spLocks noChangeArrowheads="1"/>
          </p:cNvSpPr>
          <p:nvPr/>
        </p:nvSpPr>
        <p:spPr bwMode="auto">
          <a:xfrm>
            <a:off x="1984375" y="3111500"/>
            <a:ext cx="3413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58</a:t>
            </a:r>
          </a:p>
        </p:txBody>
      </p:sp>
      <p:sp>
        <p:nvSpPr>
          <p:cNvPr id="2095" name="TextBox 138"/>
          <p:cNvSpPr txBox="1">
            <a:spLocks noChangeArrowheads="1"/>
          </p:cNvSpPr>
          <p:nvPr/>
        </p:nvSpPr>
        <p:spPr bwMode="auto">
          <a:xfrm>
            <a:off x="1679575" y="3124200"/>
            <a:ext cx="458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56,</a:t>
            </a:r>
            <a:r>
              <a:rPr lang="en-US" altLang="ru-RU" sz="1100" b="1" dirty="0">
                <a:latin typeface="+mj-lt"/>
                <a:cs typeface="Times New Roman" panose="02020603050405020304" pitchFamily="18" charset="0"/>
              </a:rPr>
              <a:t>5</a:t>
            </a:r>
            <a:endParaRPr lang="ru-RU" altLang="ru-RU" sz="11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96" name="TextBox 139"/>
          <p:cNvSpPr txBox="1">
            <a:spLocks noChangeArrowheads="1"/>
          </p:cNvSpPr>
          <p:nvPr/>
        </p:nvSpPr>
        <p:spPr bwMode="auto">
          <a:xfrm>
            <a:off x="1254125" y="3117850"/>
            <a:ext cx="5603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 smtClean="0">
                <a:latin typeface="+mj-lt"/>
                <a:cs typeface="Times New Roman" panose="02020603050405020304" pitchFamily="18" charset="0"/>
              </a:rPr>
              <a:t> 48</a:t>
            </a:r>
            <a:r>
              <a:rPr lang="ru-RU" altLang="ru-RU" sz="1100" dirty="0" smtClean="0">
                <a:latin typeface="+mj-lt"/>
              </a:rPr>
              <a:t>,</a:t>
            </a:r>
            <a:r>
              <a:rPr lang="en-US" altLang="ru-RU" sz="1100" b="1" dirty="0" smtClean="0">
                <a:latin typeface="+mj-lt"/>
                <a:cs typeface="Times New Roman" panose="02020603050405020304" pitchFamily="18" charset="0"/>
              </a:rPr>
              <a:t>5</a:t>
            </a:r>
            <a:r>
              <a:rPr lang="ru-RU" altLang="ru-RU" sz="1100" b="1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ru-RU" altLang="ru-RU" sz="11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97" name="TextBox 140"/>
          <p:cNvSpPr txBox="1">
            <a:spLocks noChangeArrowheads="1"/>
          </p:cNvSpPr>
          <p:nvPr/>
        </p:nvSpPr>
        <p:spPr bwMode="auto">
          <a:xfrm>
            <a:off x="1011238" y="3113088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 smtClean="0">
                <a:latin typeface="+mj-lt"/>
                <a:cs typeface="Times New Roman" panose="02020603050405020304" pitchFamily="18" charset="0"/>
              </a:rPr>
              <a:t>30</a:t>
            </a:r>
            <a:r>
              <a:rPr lang="ru-RU" altLang="ru-RU" sz="1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8" name="TextBox 141"/>
          <p:cNvSpPr txBox="1">
            <a:spLocks noChangeArrowheads="1"/>
          </p:cNvSpPr>
          <p:nvPr/>
        </p:nvSpPr>
        <p:spPr bwMode="auto">
          <a:xfrm>
            <a:off x="38100" y="3113088"/>
            <a:ext cx="615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100" b="1" dirty="0">
                <a:latin typeface="+mj-lt"/>
                <a:cs typeface="Times New Roman" panose="02020603050405020304" pitchFamily="18" charset="0"/>
              </a:rPr>
              <a:t>0.</a:t>
            </a:r>
            <a:r>
              <a:rPr lang="ru-RU" altLang="ru-RU" sz="1100" b="1" dirty="0">
                <a:latin typeface="+mj-lt"/>
                <a:cs typeface="Times New Roman" panose="02020603050405020304" pitchFamily="18" charset="0"/>
              </a:rPr>
              <a:t>1485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106363" y="3082925"/>
            <a:ext cx="8823325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39" name="Группа 84"/>
          <p:cNvGrpSpPr>
            <a:grpSpLocks/>
          </p:cNvGrpSpPr>
          <p:nvPr/>
        </p:nvGrpSpPr>
        <p:grpSpPr bwMode="auto">
          <a:xfrm>
            <a:off x="4327525" y="3030538"/>
            <a:ext cx="61913" cy="79375"/>
            <a:chOff x="4153348" y="3160435"/>
            <a:chExt cx="91186" cy="159028"/>
          </a:xfrm>
        </p:grpSpPr>
        <p:sp>
          <p:nvSpPr>
            <p:cNvPr id="82" name="Полилиния 81"/>
            <p:cNvSpPr/>
            <p:nvPr/>
          </p:nvSpPr>
          <p:spPr>
            <a:xfrm>
              <a:off x="4153348" y="3160435"/>
              <a:ext cx="58453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1" name="Полилиния 150"/>
            <p:cNvSpPr/>
            <p:nvPr/>
          </p:nvSpPr>
          <p:spPr>
            <a:xfrm>
              <a:off x="4186081" y="3160435"/>
              <a:ext cx="58453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5440" name="Группа 152"/>
          <p:cNvGrpSpPr>
            <a:grpSpLocks/>
          </p:cNvGrpSpPr>
          <p:nvPr/>
        </p:nvGrpSpPr>
        <p:grpSpPr bwMode="auto">
          <a:xfrm>
            <a:off x="5846763" y="3019425"/>
            <a:ext cx="61912" cy="79375"/>
            <a:chOff x="4153348" y="3160435"/>
            <a:chExt cx="91186" cy="159028"/>
          </a:xfrm>
        </p:grpSpPr>
        <p:sp>
          <p:nvSpPr>
            <p:cNvPr id="154" name="Полилиния 153"/>
            <p:cNvSpPr/>
            <p:nvPr/>
          </p:nvSpPr>
          <p:spPr>
            <a:xfrm>
              <a:off x="4153348" y="3160435"/>
              <a:ext cx="58452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5" name="Полилиния 154"/>
            <p:cNvSpPr/>
            <p:nvPr/>
          </p:nvSpPr>
          <p:spPr>
            <a:xfrm>
              <a:off x="4186082" y="3160435"/>
              <a:ext cx="58452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5441" name="Группа 155"/>
          <p:cNvGrpSpPr>
            <a:grpSpLocks/>
          </p:cNvGrpSpPr>
          <p:nvPr/>
        </p:nvGrpSpPr>
        <p:grpSpPr bwMode="auto">
          <a:xfrm>
            <a:off x="1409700" y="3028950"/>
            <a:ext cx="61913" cy="79375"/>
            <a:chOff x="4153348" y="3160435"/>
            <a:chExt cx="91186" cy="159028"/>
          </a:xfrm>
        </p:grpSpPr>
        <p:sp>
          <p:nvSpPr>
            <p:cNvPr id="157" name="Полилиния 156"/>
            <p:cNvSpPr/>
            <p:nvPr/>
          </p:nvSpPr>
          <p:spPr>
            <a:xfrm>
              <a:off x="4153348" y="3160435"/>
              <a:ext cx="58453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8" name="Полилиния 157"/>
            <p:cNvSpPr/>
            <p:nvPr/>
          </p:nvSpPr>
          <p:spPr>
            <a:xfrm>
              <a:off x="4186081" y="3160435"/>
              <a:ext cx="58453" cy="159028"/>
            </a:xfrm>
            <a:custGeom>
              <a:avLst/>
              <a:gdLst>
                <a:gd name="connsiteX0" fmla="*/ 149571 w 298470"/>
                <a:gd name="connsiteY0" fmla="*/ 0 h 440532"/>
                <a:gd name="connsiteX1" fmla="*/ 4315 w 298470"/>
                <a:gd name="connsiteY1" fmla="*/ 119063 h 440532"/>
                <a:gd name="connsiteX2" fmla="*/ 297208 w 298470"/>
                <a:gd name="connsiteY2" fmla="*/ 309563 h 440532"/>
                <a:gd name="connsiteX3" fmla="*/ 111471 w 298470"/>
                <a:gd name="connsiteY3" fmla="*/ 440532 h 4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70" h="440532">
                  <a:moveTo>
                    <a:pt x="149571" y="0"/>
                  </a:moveTo>
                  <a:cubicBezTo>
                    <a:pt x="64640" y="33734"/>
                    <a:pt x="-20291" y="67469"/>
                    <a:pt x="4315" y="119063"/>
                  </a:cubicBezTo>
                  <a:cubicBezTo>
                    <a:pt x="28921" y="170657"/>
                    <a:pt x="279349" y="255985"/>
                    <a:pt x="297208" y="309563"/>
                  </a:cubicBezTo>
                  <a:cubicBezTo>
                    <a:pt x="315067" y="363141"/>
                    <a:pt x="138061" y="428626"/>
                    <a:pt x="111471" y="44053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91" name="Прямая соединительная линия 90"/>
          <p:cNvCxnSpPr/>
          <p:nvPr/>
        </p:nvCxnSpPr>
        <p:spPr>
          <a:xfrm>
            <a:off x="3465513" y="2559050"/>
            <a:ext cx="0" cy="48736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3" name="TextBox 94"/>
          <p:cNvSpPr txBox="1">
            <a:spLocks noChangeArrowheads="1"/>
          </p:cNvSpPr>
          <p:nvPr/>
        </p:nvSpPr>
        <p:spPr bwMode="auto">
          <a:xfrm>
            <a:off x="7405688" y="2187575"/>
            <a:ext cx="582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100" b="1"/>
              <a:t>43-47 </a:t>
            </a:r>
            <a:endParaRPr lang="ru-RU" altLang="ru-RU" sz="11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ТВК</a:t>
            </a:r>
          </a:p>
        </p:txBody>
      </p:sp>
      <p:sp>
        <p:nvSpPr>
          <p:cNvPr id="15444" name="TextBox 165"/>
          <p:cNvSpPr txBox="1">
            <a:spLocks noChangeArrowheads="1"/>
          </p:cNvSpPr>
          <p:nvPr/>
        </p:nvSpPr>
        <p:spPr bwMode="auto">
          <a:xfrm>
            <a:off x="7400925" y="2619375"/>
            <a:ext cx="58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100" b="1"/>
              <a:t>43-47 </a:t>
            </a:r>
            <a:endParaRPr lang="ru-RU" altLang="ru-RU" sz="11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ТВК</a:t>
            </a:r>
          </a:p>
        </p:txBody>
      </p:sp>
      <p:sp>
        <p:nvSpPr>
          <p:cNvPr id="15445" name="TextBox 166"/>
          <p:cNvSpPr txBox="1">
            <a:spLocks noChangeArrowheads="1"/>
          </p:cNvSpPr>
          <p:nvPr/>
        </p:nvSpPr>
        <p:spPr bwMode="auto">
          <a:xfrm>
            <a:off x="8137525" y="2157413"/>
            <a:ext cx="584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49-60</a:t>
            </a:r>
            <a:r>
              <a:rPr lang="en-US" altLang="ru-RU" sz="1100" b="1"/>
              <a:t> </a:t>
            </a:r>
            <a:endParaRPr lang="ru-RU" altLang="ru-RU" sz="11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/>
              <a:t>ТВК</a:t>
            </a:r>
          </a:p>
        </p:txBody>
      </p:sp>
      <p:sp>
        <p:nvSpPr>
          <p:cNvPr id="2108" name="TextBox 167"/>
          <p:cNvSpPr txBox="1">
            <a:spLocks noChangeArrowheads="1"/>
          </p:cNvSpPr>
          <p:nvPr/>
        </p:nvSpPr>
        <p:spPr bwMode="auto">
          <a:xfrm>
            <a:off x="8129588" y="2646363"/>
            <a:ext cx="584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dirty="0">
                <a:latin typeface="+mn-lt"/>
              </a:rPr>
              <a:t>49-60</a:t>
            </a:r>
            <a:r>
              <a:rPr lang="en-US" altLang="ru-RU" sz="1100" b="1" dirty="0">
                <a:latin typeface="+mn-lt"/>
              </a:rPr>
              <a:t> </a:t>
            </a:r>
            <a:endParaRPr lang="ru-RU" altLang="ru-RU" sz="1100" b="1" dirty="0">
              <a:latin typeface="+mn-lt"/>
            </a:endParaRPr>
          </a:p>
          <a:p>
            <a:pPr eaLnBrk="1" hangingPunct="1">
              <a:defRPr/>
            </a:pPr>
            <a:r>
              <a:rPr lang="ru-RU" altLang="ru-RU" sz="1100" b="1" dirty="0">
                <a:latin typeface="+mn-lt"/>
              </a:rPr>
              <a:t>ТВК</a:t>
            </a:r>
          </a:p>
        </p:txBody>
      </p:sp>
      <p:sp>
        <p:nvSpPr>
          <p:cNvPr id="66" name="Rectangle 0"/>
          <p:cNvSpPr>
            <a:spLocks noChangeArrowheads="1"/>
          </p:cNvSpPr>
          <p:nvPr/>
        </p:nvSpPr>
        <p:spPr bwMode="auto">
          <a:xfrm>
            <a:off x="7977981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13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611188" y="620713"/>
            <a:ext cx="8532812" cy="8318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Использование радиочастотного спектра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сетей беспроводного доступа</a:t>
            </a:r>
          </a:p>
        </p:txBody>
      </p:sp>
      <p:grpSp>
        <p:nvGrpSpPr>
          <p:cNvPr id="16387" name="Группа 3"/>
          <p:cNvGrpSpPr>
            <a:grpSpLocks/>
          </p:cNvGrpSpPr>
          <p:nvPr/>
        </p:nvGrpSpPr>
        <p:grpSpPr bwMode="auto">
          <a:xfrm>
            <a:off x="-357188" y="2152650"/>
            <a:ext cx="10082213" cy="3757613"/>
            <a:chOff x="-680153" y="2294091"/>
            <a:chExt cx="10439536" cy="3757175"/>
          </a:xfrm>
        </p:grpSpPr>
        <p:sp>
          <p:nvSpPr>
            <p:cNvPr id="5" name="TextBox 4"/>
            <p:cNvSpPr txBox="1"/>
            <p:nvPr/>
          </p:nvSpPr>
          <p:spPr>
            <a:xfrm>
              <a:off x="225896" y="2611213"/>
              <a:ext cx="1614892" cy="37334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err="1"/>
                <a:t>WiFi</a:t>
              </a:r>
              <a:r>
                <a:rPr lang="en-US" sz="1200" b="1" dirty="0"/>
                <a:t>/</a:t>
              </a:r>
              <a:r>
                <a:rPr lang="ru-RU" sz="1200" b="1" dirty="0"/>
                <a:t>ТЗС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41729" y="2992510"/>
              <a:ext cx="8652766" cy="158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4609" y="2959176"/>
              <a:ext cx="484910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2400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1538" y="2963938"/>
              <a:ext cx="598330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2483,5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16450" y="2611313"/>
              <a:ext cx="1614892" cy="373341"/>
            </a:xfrm>
            <a:prstGeom prst="rect">
              <a:avLst/>
            </a:prstGeom>
            <a:solidFill>
              <a:srgbClr val="A3D0D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LTE FDD</a:t>
              </a:r>
              <a:endParaRPr lang="ru-RU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04197" y="2610360"/>
              <a:ext cx="1614892" cy="373341"/>
            </a:xfrm>
            <a:prstGeom prst="rect">
              <a:avLst/>
            </a:prstGeom>
            <a:solidFill>
              <a:srgbClr val="A3D0D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LTE FDD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24160" y="2611313"/>
              <a:ext cx="980037" cy="3733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LTE TDD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5211" y="2956002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</a:t>
              </a:r>
              <a:r>
                <a:rPr lang="en-US" sz="1050" b="1" dirty="0"/>
                <a:t>5</a:t>
              </a:r>
              <a:r>
                <a:rPr lang="ru-RU" sz="1050" b="1" dirty="0"/>
                <a:t>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73366" y="2960763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</a:t>
              </a:r>
              <a:r>
                <a:rPr lang="en-US" sz="1050" b="1" dirty="0"/>
                <a:t>57</a:t>
              </a:r>
              <a:r>
                <a:rPr lang="ru-RU" sz="1050" b="1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05649" y="2963938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</a:t>
              </a:r>
              <a:r>
                <a:rPr lang="en-US" sz="1050" b="1" dirty="0"/>
                <a:t>62</a:t>
              </a:r>
              <a:r>
                <a:rPr lang="ru-RU" sz="1050" b="1" dirty="0"/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0241" y="2956002"/>
              <a:ext cx="484910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2</a:t>
              </a:r>
              <a:r>
                <a:rPr lang="en-US" sz="1050" b="1" dirty="0"/>
                <a:t>69</a:t>
              </a:r>
              <a:r>
                <a:rPr lang="ru-RU" sz="1050" b="1" dirty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05960" y="2615514"/>
              <a:ext cx="1098552" cy="373341"/>
            </a:xfrm>
            <a:prstGeom prst="rect">
              <a:avLst/>
            </a:prstGeom>
            <a:solidFill>
              <a:srgbClr val="FFC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11308" y="2951239"/>
              <a:ext cx="484910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3400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08534" y="2951239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3440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98190" y="2616759"/>
              <a:ext cx="573525" cy="373341"/>
            </a:xfrm>
            <a:prstGeom prst="rect">
              <a:avLst/>
            </a:prstGeom>
            <a:solidFill>
              <a:srgbClr val="FFC00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19474" y="2951239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3545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45208" y="2951239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3550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43679" y="2305715"/>
              <a:ext cx="4215704" cy="373341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err="1">
                  <a:solidFill>
                    <a:srgbClr val="000000"/>
                  </a:solidFill>
                </a:rPr>
                <a:t>WiMAX</a:t>
              </a:r>
              <a:r>
                <a:rPr lang="en-US" sz="1200" b="1" dirty="0">
                  <a:solidFill>
                    <a:srgbClr val="000000"/>
                  </a:solidFill>
                </a:rPr>
                <a:t>/</a:t>
              </a:r>
              <a:r>
                <a:rPr lang="ru-RU" sz="1200" b="1" dirty="0">
                  <a:solidFill>
                    <a:srgbClr val="000000"/>
                  </a:solidFill>
                </a:rPr>
                <a:t>ТЗС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896" y="4057189"/>
              <a:ext cx="1614892" cy="373341"/>
            </a:xfrm>
            <a:prstGeom prst="rect">
              <a:avLst/>
            </a:prstGeom>
            <a:solidFill>
              <a:srgbClr val="00B05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err="1"/>
                <a:t>WiFi</a:t>
              </a:r>
              <a:r>
                <a:rPr lang="ru-RU" sz="1200" b="1" dirty="0"/>
                <a:t> </a:t>
              </a:r>
              <a:r>
                <a:rPr lang="en-US" sz="1200" b="1" dirty="0"/>
                <a:t>/</a:t>
              </a:r>
              <a:r>
                <a:rPr lang="en-US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 err="1">
                  <a:solidFill>
                    <a:srgbClr val="000000"/>
                  </a:solidFill>
                </a:rPr>
                <a:t>WiMAX</a:t>
              </a:r>
              <a:r>
                <a:rPr lang="ru-RU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>
                  <a:solidFill>
                    <a:srgbClr val="000000"/>
                  </a:solidFill>
                </a:rPr>
                <a:t>/</a:t>
              </a:r>
              <a:r>
                <a:rPr lang="ru-RU" sz="1200" b="1" dirty="0">
                  <a:solidFill>
                    <a:srgbClr val="000000"/>
                  </a:solidFill>
                </a:rPr>
                <a:t> ТЗС</a:t>
              </a:r>
              <a:endParaRPr lang="ru-RU" sz="1200" b="1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153235" y="4419506"/>
              <a:ext cx="8636328" cy="1587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6116" y="4397284"/>
              <a:ext cx="484909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5150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0845" y="4398871"/>
              <a:ext cx="484910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5350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9791" y="4047663"/>
              <a:ext cx="4951739" cy="373341"/>
            </a:xfrm>
            <a:prstGeom prst="rect">
              <a:avLst/>
            </a:prstGeom>
            <a:solidFill>
              <a:srgbClr val="00B050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err="1">
                  <a:solidFill>
                    <a:srgbClr val="000000"/>
                  </a:solidFill>
                </a:rPr>
                <a:t>WiFi</a:t>
              </a:r>
              <a:r>
                <a:rPr lang="ru-RU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>
                  <a:solidFill>
                    <a:srgbClr val="000000"/>
                  </a:solidFill>
                </a:rPr>
                <a:t>/ </a:t>
              </a:r>
              <a:r>
                <a:rPr lang="en-US" sz="1200" b="1" dirty="0" err="1">
                  <a:solidFill>
                    <a:srgbClr val="000000"/>
                  </a:solidFill>
                </a:rPr>
                <a:t>WiMAX</a:t>
              </a:r>
              <a:r>
                <a:rPr lang="ru-RU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>
                  <a:solidFill>
                    <a:srgbClr val="000000"/>
                  </a:solidFill>
                </a:rPr>
                <a:t>/</a:t>
              </a:r>
              <a:r>
                <a:rPr lang="ru-RU" sz="1200" b="1" dirty="0">
                  <a:solidFill>
                    <a:srgbClr val="000000"/>
                  </a:solidFill>
                </a:rPr>
                <a:t> ТЗС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21897" y="4400458"/>
              <a:ext cx="48655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5650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99791" y="3683848"/>
              <a:ext cx="4951739" cy="3733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defPPr>
                <a:defRPr lang="ru-RU"/>
              </a:defPPr>
              <a:lvl1pPr lvl="0" algn="ctr">
                <a:defRPr sz="1200" b="1">
                  <a:solidFill>
                    <a:srgbClr val="000000"/>
                  </a:solidFill>
                </a:defRPr>
              </a:lvl1pPr>
            </a:lstStyle>
            <a:p>
              <a:pPr>
                <a:defRPr/>
              </a:pPr>
              <a:r>
                <a:rPr lang="ru-RU" dirty="0"/>
                <a:t>ЗССС / РРЛ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5896" y="5453668"/>
              <a:ext cx="980262" cy="37334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b="1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153235" y="5822693"/>
              <a:ext cx="8651122" cy="793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528" y="5792533"/>
              <a:ext cx="560522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10150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87405" y="5453668"/>
              <a:ext cx="4951739" cy="3733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ФБД (</a:t>
              </a:r>
              <a:r>
                <a:rPr lang="en-US" sz="1200" b="1" dirty="0">
                  <a:solidFill>
                    <a:srgbClr val="000000"/>
                  </a:solidFill>
                </a:rPr>
                <a:t>FDD</a:t>
              </a:r>
              <a:r>
                <a:rPr lang="ru-RU" sz="1200" b="1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77572" y="4390935"/>
              <a:ext cx="484909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6425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27" y="5797296"/>
              <a:ext cx="560524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10300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4274" y="5453668"/>
              <a:ext cx="980262" cy="373341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5101" y="5797296"/>
              <a:ext cx="560522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10500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86300" y="5795708"/>
              <a:ext cx="562167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10650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680153" y="5157192"/>
              <a:ext cx="4215704" cy="373341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ФБД (</a:t>
              </a:r>
              <a:r>
                <a:rPr lang="en-US" sz="1200" b="1" dirty="0">
                  <a:solidFill>
                    <a:srgbClr val="000000"/>
                  </a:solidFill>
                </a:rPr>
                <a:t>FDD</a:t>
              </a:r>
              <a:r>
                <a:rPr lang="ru-RU" sz="1200" b="1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07077" y="5786184"/>
              <a:ext cx="562167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40500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93713" y="5786184"/>
              <a:ext cx="560522" cy="2539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050" b="1" dirty="0"/>
                <a:t>43500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16451" y="2294091"/>
              <a:ext cx="4202639" cy="318176"/>
            </a:xfrm>
            <a:prstGeom prst="rect">
              <a:avLst/>
            </a:prstGeom>
            <a:solidFill>
              <a:srgbClr val="F8C6F6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24861" y="2305203"/>
              <a:ext cx="979682" cy="306351"/>
            </a:xfrm>
            <a:prstGeom prst="rect">
              <a:avLst/>
            </a:prstGeom>
            <a:solidFill>
              <a:srgbClr val="DD9FD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50605" y="2313710"/>
              <a:ext cx="4134332" cy="27893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Аналог. и цифр. </a:t>
              </a:r>
              <a:r>
                <a:rPr lang="en-US" sz="1200" b="1" dirty="0">
                  <a:solidFill>
                    <a:srgbClr val="000000"/>
                  </a:solidFill>
                </a:rPr>
                <a:t>MMDS </a:t>
              </a:r>
              <a:r>
                <a:rPr lang="ru-RU" sz="1200" b="1" dirty="0">
                  <a:solidFill>
                    <a:srgbClr val="000000"/>
                  </a:solidFill>
                </a:rPr>
                <a:t>/</a:t>
              </a:r>
              <a:r>
                <a:rPr lang="en-US" sz="1200" b="1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 err="1">
                  <a:solidFill>
                    <a:srgbClr val="000000"/>
                  </a:solidFill>
                </a:rPr>
                <a:t>WiMAX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8" name="Rectangle 0"/>
          <p:cNvSpPr>
            <a:spLocks noChangeArrowheads="1"/>
          </p:cNvSpPr>
          <p:nvPr/>
        </p:nvSpPr>
        <p:spPr bwMode="auto">
          <a:xfrm>
            <a:off x="7989888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14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665163" y="620713"/>
            <a:ext cx="8532812" cy="8318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Использование радиочастотного спектра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радиорелейных линий</a:t>
            </a:r>
          </a:p>
        </p:txBody>
      </p:sp>
      <p:grpSp>
        <p:nvGrpSpPr>
          <p:cNvPr id="17411" name="Группа 4"/>
          <p:cNvGrpSpPr>
            <a:grpSpLocks/>
          </p:cNvGrpSpPr>
          <p:nvPr/>
        </p:nvGrpSpPr>
        <p:grpSpPr bwMode="auto">
          <a:xfrm>
            <a:off x="-1203325" y="1755775"/>
            <a:ext cx="10347325" cy="4857750"/>
            <a:chOff x="-1251123" y="1755967"/>
            <a:chExt cx="10346808" cy="4856783"/>
          </a:xfrm>
        </p:grpSpPr>
        <p:sp>
          <p:nvSpPr>
            <p:cNvPr id="6" name="TextBox 5"/>
            <p:cNvSpPr txBox="1"/>
            <p:nvPr/>
          </p:nvSpPr>
          <p:spPr>
            <a:xfrm>
              <a:off x="491043" y="2217626"/>
              <a:ext cx="977881" cy="373340"/>
            </a:xfrm>
            <a:prstGeom prst="rect">
              <a:avLst/>
            </a:prstGeom>
            <a:solidFill>
              <a:srgbClr val="66FF99"/>
            </a:solidFill>
            <a:ln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000" b="1" dirty="0"/>
                <a:t>РРЛ </a:t>
              </a:r>
              <a:br>
                <a:rPr lang="ru-RU" sz="1000" b="1" dirty="0"/>
              </a:br>
              <a:r>
                <a:rPr lang="ru-RU" sz="1000" b="1" dirty="0"/>
                <a:t>60 МГц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90278" y="2590826"/>
              <a:ext cx="8283161" cy="47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90278" y="2590826"/>
              <a:ext cx="0" cy="206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7" name="TextBox 8"/>
            <p:cNvSpPr txBox="1">
              <a:spLocks noChangeArrowheads="1"/>
            </p:cNvSpPr>
            <p:nvPr/>
          </p:nvSpPr>
          <p:spPr bwMode="auto">
            <a:xfrm>
              <a:off x="300643" y="2560697"/>
              <a:ext cx="34176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60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471304" y="2590826"/>
              <a:ext cx="0" cy="206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9" name="TextBox 10"/>
            <p:cNvSpPr txBox="1">
              <a:spLocks noChangeArrowheads="1"/>
            </p:cNvSpPr>
            <p:nvPr/>
          </p:nvSpPr>
          <p:spPr bwMode="auto">
            <a:xfrm>
              <a:off x="1278524" y="2569182"/>
              <a:ext cx="34176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70</a:t>
              </a:r>
            </a:p>
          </p:txBody>
        </p:sp>
        <p:grpSp>
          <p:nvGrpSpPr>
            <p:cNvPr id="17420" name="Группа 11"/>
            <p:cNvGrpSpPr>
              <a:grpSpLocks/>
            </p:cNvGrpSpPr>
            <p:nvPr/>
          </p:nvGrpSpPr>
          <p:grpSpPr bwMode="auto">
            <a:xfrm>
              <a:off x="2303530" y="2217626"/>
              <a:ext cx="2768829" cy="611825"/>
              <a:chOff x="2303530" y="2011918"/>
              <a:chExt cx="2768829" cy="828095"/>
            </a:xfrm>
          </p:grpSpPr>
          <p:grpSp>
            <p:nvGrpSpPr>
              <p:cNvPr id="17555" name="Группа 134"/>
              <p:cNvGrpSpPr>
                <a:grpSpLocks/>
              </p:cNvGrpSpPr>
              <p:nvPr/>
            </p:nvGrpSpPr>
            <p:grpSpPr bwMode="auto">
              <a:xfrm>
                <a:off x="2303530" y="2011918"/>
                <a:ext cx="1295624" cy="816613"/>
                <a:chOff x="2303530" y="2011918"/>
                <a:chExt cx="1295624" cy="816613"/>
              </a:xfrm>
            </p:grpSpPr>
            <p:sp>
              <p:nvSpPr>
                <p:cNvPr id="145" name="TextBox 144"/>
                <p:cNvSpPr txBox="1"/>
                <p:nvPr/>
              </p:nvSpPr>
              <p:spPr>
                <a:xfrm>
                  <a:off x="2476500" y="2011918"/>
                  <a:ext cx="801504" cy="505309"/>
                </a:xfrm>
                <a:prstGeom prst="rect">
                  <a:avLst/>
                </a:prstGeom>
                <a:solidFill>
                  <a:srgbClr val="FFBF9F"/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>
                  <a:defPPr>
                    <a:defRPr lang="ru-RU"/>
                  </a:defPPr>
                  <a:lvl1pPr>
                    <a:defRPr sz="1200"/>
                  </a:lvl1pPr>
                </a:lstStyle>
                <a:p>
                  <a:pPr algn="ctr">
                    <a:defRPr/>
                  </a:pPr>
                  <a:endParaRPr lang="ru-RU" dirty="0"/>
                </a:p>
              </p:txBody>
            </p: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2471379" y="2517037"/>
                  <a:ext cx="0" cy="2792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3277788" y="2517037"/>
                  <a:ext cx="0" cy="2792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72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2303530" y="2474446"/>
                  <a:ext cx="420308" cy="354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 b="1"/>
                    <a:t>150</a:t>
                  </a:r>
                </a:p>
              </p:txBody>
            </p:sp>
            <p:sp>
              <p:nvSpPr>
                <p:cNvPr id="17573" name="TextBox 148"/>
                <p:cNvSpPr txBox="1">
                  <a:spLocks noChangeArrowheads="1"/>
                </p:cNvSpPr>
                <p:nvPr/>
              </p:nvSpPr>
              <p:spPr bwMode="auto">
                <a:xfrm>
                  <a:off x="3061827" y="2474446"/>
                  <a:ext cx="537327" cy="354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 b="1"/>
                    <a:t>151,7</a:t>
                  </a:r>
                </a:p>
              </p:txBody>
            </p:sp>
          </p:grpSp>
          <p:grpSp>
            <p:nvGrpSpPr>
              <p:cNvPr id="17556" name="Группа 135"/>
              <p:cNvGrpSpPr>
                <a:grpSpLocks/>
              </p:cNvGrpSpPr>
              <p:nvPr/>
            </p:nvGrpSpPr>
            <p:grpSpPr bwMode="auto">
              <a:xfrm>
                <a:off x="3793629" y="2011918"/>
                <a:ext cx="1278730" cy="828095"/>
                <a:chOff x="2299174" y="2011918"/>
                <a:chExt cx="1278730" cy="828095"/>
              </a:xfrm>
            </p:grpSpPr>
            <p:sp>
              <p:nvSpPr>
                <p:cNvPr id="140" name="TextBox 139"/>
                <p:cNvSpPr txBox="1"/>
                <p:nvPr/>
              </p:nvSpPr>
              <p:spPr>
                <a:xfrm>
                  <a:off x="2476500" y="2011918"/>
                  <a:ext cx="801504" cy="505309"/>
                </a:xfrm>
                <a:prstGeom prst="rect">
                  <a:avLst/>
                </a:prstGeom>
                <a:solidFill>
                  <a:srgbClr val="FFBF9F"/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>
                  <a:defPPr>
                    <a:defRPr lang="ru-RU"/>
                  </a:defPPr>
                  <a:lvl1pPr>
                    <a:defRPr sz="1200"/>
                  </a:lvl1pPr>
                </a:lstStyle>
                <a:p>
                  <a:pPr algn="ctr">
                    <a:defRPr/>
                  </a:pPr>
                  <a:endParaRPr lang="ru-RU" dirty="0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2470686" y="2517037"/>
                  <a:ext cx="0" cy="2792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>
                  <a:off x="3277096" y="2517037"/>
                  <a:ext cx="0" cy="2792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65" name="TextBox 142"/>
                <p:cNvSpPr txBox="1">
                  <a:spLocks noChangeArrowheads="1"/>
                </p:cNvSpPr>
                <p:nvPr/>
              </p:nvSpPr>
              <p:spPr bwMode="auto">
                <a:xfrm>
                  <a:off x="2299174" y="2485928"/>
                  <a:ext cx="420308" cy="354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 b="1"/>
                    <a:t>165</a:t>
                  </a:r>
                </a:p>
              </p:txBody>
            </p:sp>
            <p:sp>
              <p:nvSpPr>
                <p:cNvPr id="17566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3040577" y="2474445"/>
                  <a:ext cx="537327" cy="354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 b="1"/>
                    <a:t>166,7</a:t>
                  </a:r>
                </a:p>
              </p:txBody>
            </p:sp>
          </p:grpSp>
          <p:sp>
            <p:nvSpPr>
              <p:cNvPr id="17557" name="TextBox 136"/>
              <p:cNvSpPr txBox="1">
                <a:spLocks noChangeArrowheads="1"/>
              </p:cNvSpPr>
              <p:nvPr/>
            </p:nvSpPr>
            <p:spPr bwMode="auto">
              <a:xfrm>
                <a:off x="2608024" y="2118583"/>
                <a:ext cx="574179" cy="333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000" b="1"/>
                  <a:t>РРЛ</a:t>
                </a:r>
                <a:r>
                  <a:rPr lang="ru-RU" altLang="ru-RU" sz="1000" b="1" u="sng"/>
                  <a:t>               </a:t>
                </a:r>
              </a:p>
            </p:txBody>
          </p:sp>
          <p:sp>
            <p:nvSpPr>
              <p:cNvPr id="17558" name="TextBox 137"/>
              <p:cNvSpPr txBox="1">
                <a:spLocks noChangeArrowheads="1"/>
              </p:cNvSpPr>
              <p:nvPr/>
            </p:nvSpPr>
            <p:spPr bwMode="auto">
              <a:xfrm>
                <a:off x="3169230" y="2077115"/>
                <a:ext cx="852176" cy="374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200" b="1"/>
                  <a:t> </a:t>
                </a:r>
                <a:r>
                  <a:rPr lang="ru-RU" altLang="ru-RU" sz="1000" b="1">
                    <a:solidFill>
                      <a:srgbClr val="300CB4"/>
                    </a:solidFill>
                  </a:rPr>
                  <a:t>160 МГц       </a:t>
                </a:r>
              </a:p>
            </p:txBody>
          </p:sp>
          <p:sp>
            <p:nvSpPr>
              <p:cNvPr id="17559" name="TextBox 138"/>
              <p:cNvSpPr txBox="1">
                <a:spLocks noChangeArrowheads="1"/>
              </p:cNvSpPr>
              <p:nvPr/>
            </p:nvSpPr>
            <p:spPr bwMode="auto">
              <a:xfrm>
                <a:off x="4066496" y="2118583"/>
                <a:ext cx="574179" cy="333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000" b="1"/>
                  <a:t>РРЛ</a:t>
                </a:r>
                <a:r>
                  <a:rPr lang="ru-RU" altLang="ru-RU" sz="1000" b="1" u="sng"/>
                  <a:t>               </a:t>
                </a:r>
              </a:p>
            </p:txBody>
          </p:sp>
        </p:grp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776389" y="2590826"/>
              <a:ext cx="0" cy="206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582799" y="2590826"/>
              <a:ext cx="0" cy="206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3" name="TextBox 14"/>
            <p:cNvSpPr txBox="1">
              <a:spLocks noChangeArrowheads="1"/>
            </p:cNvSpPr>
            <p:nvPr/>
          </p:nvSpPr>
          <p:spPr bwMode="auto">
            <a:xfrm>
              <a:off x="5622646" y="2563341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394</a:t>
              </a:r>
            </a:p>
          </p:txBody>
        </p:sp>
        <p:sp>
          <p:nvSpPr>
            <p:cNvPr id="17424" name="TextBox 15"/>
            <p:cNvSpPr txBox="1">
              <a:spLocks noChangeArrowheads="1"/>
            </p:cNvSpPr>
            <p:nvPr/>
          </p:nvSpPr>
          <p:spPr bwMode="auto">
            <a:xfrm>
              <a:off x="6373384" y="2580394"/>
              <a:ext cx="4203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/>
                <a:t>410</a:t>
              </a:r>
            </a:p>
          </p:txBody>
        </p:sp>
        <p:grpSp>
          <p:nvGrpSpPr>
            <p:cNvPr id="17425" name="Группа 16"/>
            <p:cNvGrpSpPr>
              <a:grpSpLocks/>
            </p:cNvGrpSpPr>
            <p:nvPr/>
          </p:nvGrpSpPr>
          <p:grpSpPr bwMode="auto">
            <a:xfrm>
              <a:off x="7148562" y="2567836"/>
              <a:ext cx="1150031" cy="262159"/>
              <a:chOff x="2348954" y="2485928"/>
              <a:chExt cx="1150031" cy="354829"/>
            </a:xfrm>
          </p:grpSpPr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2470543" y="2517044"/>
                <a:ext cx="0" cy="2792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>
                <a:off x="3278541" y="2517044"/>
                <a:ext cx="0" cy="2792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53" name="TextBox 132"/>
              <p:cNvSpPr txBox="1">
                <a:spLocks noChangeArrowheads="1"/>
              </p:cNvSpPr>
              <p:nvPr/>
            </p:nvSpPr>
            <p:spPr bwMode="auto">
              <a:xfrm>
                <a:off x="2348954" y="2486671"/>
                <a:ext cx="420308" cy="354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434</a:t>
                </a:r>
              </a:p>
            </p:txBody>
          </p:sp>
          <p:sp>
            <p:nvSpPr>
              <p:cNvPr id="17554" name="TextBox 133"/>
              <p:cNvSpPr txBox="1">
                <a:spLocks noChangeArrowheads="1"/>
              </p:cNvSpPr>
              <p:nvPr/>
            </p:nvSpPr>
            <p:spPr bwMode="auto">
              <a:xfrm>
                <a:off x="3078677" y="2485928"/>
                <a:ext cx="420308" cy="354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450</a:t>
                </a:r>
              </a:p>
            </p:txBody>
          </p:sp>
        </p:grpSp>
        <p:sp>
          <p:nvSpPr>
            <p:cNvPr id="17426" name="TextBox 17"/>
            <p:cNvSpPr txBox="1">
              <a:spLocks noChangeArrowheads="1"/>
            </p:cNvSpPr>
            <p:nvPr/>
          </p:nvSpPr>
          <p:spPr bwMode="auto">
            <a:xfrm>
              <a:off x="350945" y="1755967"/>
              <a:ext cx="70293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800" b="1">
                  <a:solidFill>
                    <a:srgbClr val="00007D"/>
                  </a:solidFill>
                  <a:latin typeface="Times New Roman" pitchFamily="18" charset="0"/>
                  <a:cs typeface="Times New Roman" pitchFamily="18" charset="0"/>
                </a:rPr>
                <a:t>Малоканальные РРЛ прямой видимости</a:t>
              </a:r>
            </a:p>
          </p:txBody>
        </p:sp>
        <p:sp>
          <p:nvSpPr>
            <p:cNvPr id="17427" name="TextBox 19"/>
            <p:cNvSpPr txBox="1">
              <a:spLocks noChangeArrowheads="1"/>
            </p:cNvSpPr>
            <p:nvPr/>
          </p:nvSpPr>
          <p:spPr bwMode="auto">
            <a:xfrm>
              <a:off x="207058" y="3174514"/>
              <a:ext cx="80915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800" b="1" i="1">
                  <a:solidFill>
                    <a:schemeClr val="accent2"/>
                  </a:solidFill>
                </a:rPr>
                <a:t>   </a:t>
              </a:r>
              <a:r>
                <a:rPr lang="ru-RU" altLang="ru-RU" sz="1800" b="1">
                  <a:solidFill>
                    <a:srgbClr val="00007D"/>
                  </a:solidFill>
                  <a:latin typeface="Times New Roman" pitchFamily="18" charset="0"/>
                  <a:cs typeface="Times New Roman" pitchFamily="18" charset="0"/>
                </a:rPr>
                <a:t>РРЛ прямой видимости, репортажные телевизионные станции</a:t>
              </a:r>
            </a:p>
          </p:txBody>
        </p:sp>
        <p:grpSp>
          <p:nvGrpSpPr>
            <p:cNvPr id="17428" name="Группа 20"/>
            <p:cNvGrpSpPr>
              <a:grpSpLocks/>
            </p:cNvGrpSpPr>
            <p:nvPr/>
          </p:nvGrpSpPr>
          <p:grpSpPr bwMode="auto">
            <a:xfrm>
              <a:off x="-1251123" y="3567800"/>
              <a:ext cx="10346808" cy="3044950"/>
              <a:chOff x="-1251123" y="3567269"/>
              <a:chExt cx="10346808" cy="3044950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-1251123" y="5148835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V="1">
                <a:off x="207717" y="3956860"/>
                <a:ext cx="8599057" cy="952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07059" y="3576402"/>
                <a:ext cx="949715" cy="381135"/>
              </a:xfrm>
              <a:prstGeom prst="rect">
                <a:avLst/>
              </a:prstGeom>
              <a:solidFill>
                <a:srgbClr val="E1DD33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4 ГГц</a:t>
                </a: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204542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44" name="TextBox 40"/>
              <p:cNvSpPr txBox="1">
                <a:spLocks noChangeArrowheads="1"/>
              </p:cNvSpPr>
              <p:nvPr/>
            </p:nvSpPr>
            <p:spPr bwMode="auto">
              <a:xfrm>
                <a:off x="101517" y="3940591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3600</a:t>
                </a: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158582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991860" y="3572302"/>
                <a:ext cx="949715" cy="381135"/>
              </a:xfrm>
              <a:prstGeom prst="rect">
                <a:avLst/>
              </a:prstGeom>
              <a:solidFill>
                <a:srgbClr val="34DCC8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6 ГГц</a:t>
                </a: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2992053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3944505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3946439" y="3572302"/>
                <a:ext cx="949715" cy="381135"/>
              </a:xfrm>
              <a:prstGeom prst="rect">
                <a:avLst/>
              </a:prstGeom>
              <a:solidFill>
                <a:srgbClr val="B0F395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6,5 ГГц</a:t>
                </a:r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4901720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55" name="Группа 48"/>
              <p:cNvGrpSpPr>
                <a:grpSpLocks/>
              </p:cNvGrpSpPr>
              <p:nvPr/>
            </p:nvGrpSpPr>
            <p:grpSpPr bwMode="auto">
              <a:xfrm>
                <a:off x="1428815" y="3572300"/>
                <a:ext cx="954340" cy="411729"/>
                <a:chOff x="488662" y="3550661"/>
                <a:chExt cx="982643" cy="452780"/>
              </a:xfrm>
            </p:grpSpPr>
            <p:sp>
              <p:nvSpPr>
                <p:cNvPr id="128" name="TextBox 127"/>
                <p:cNvSpPr txBox="1"/>
                <p:nvPr/>
              </p:nvSpPr>
              <p:spPr>
                <a:xfrm>
                  <a:off x="491043" y="3550661"/>
                  <a:ext cx="977881" cy="41913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b="1" dirty="0"/>
                    <a:t>РРЛ </a:t>
                  </a:r>
                  <a:br>
                    <a:rPr lang="ru-RU" sz="1000" b="1" dirty="0"/>
                  </a:br>
                  <a:r>
                    <a:rPr lang="ru-RU" sz="1000" b="1" dirty="0"/>
                    <a:t>5 ГГц</a:t>
                  </a:r>
                </a:p>
              </p:txBody>
            </p: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488279" y="3985781"/>
                  <a:ext cx="0" cy="22691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1470613" y="3985781"/>
                  <a:ext cx="0" cy="22691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TextBox 49"/>
              <p:cNvSpPr txBox="1"/>
              <p:nvPr/>
            </p:nvSpPr>
            <p:spPr>
              <a:xfrm>
                <a:off x="5260597" y="3572302"/>
                <a:ext cx="949715" cy="381135"/>
              </a:xfrm>
              <a:prstGeom prst="rect">
                <a:avLst/>
              </a:prstGeom>
              <a:solidFill>
                <a:srgbClr val="0DFF0D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7 ГГц</a:t>
                </a: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255715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6211342" y="3961622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219390" y="3572302"/>
                <a:ext cx="949715" cy="38113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Репорт. ТС 7,5 ГГц</a:t>
                </a: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191843" y="4953612"/>
                <a:ext cx="8608582" cy="0"/>
              </a:xfrm>
              <a:prstGeom prst="line">
                <a:avLst/>
              </a:prstGeom>
              <a:ln w="952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465" name="Группа 55"/>
              <p:cNvGrpSpPr>
                <a:grpSpLocks/>
              </p:cNvGrpSpPr>
              <p:nvPr/>
            </p:nvGrpSpPr>
            <p:grpSpPr bwMode="auto">
              <a:xfrm>
                <a:off x="191677" y="4567807"/>
                <a:ext cx="954340" cy="407438"/>
                <a:chOff x="488662" y="3555380"/>
                <a:chExt cx="982643" cy="448061"/>
              </a:xfrm>
            </p:grpSpPr>
            <p:sp>
              <p:nvSpPr>
                <p:cNvPr id="125" name="TextBox 124"/>
                <p:cNvSpPr txBox="1"/>
                <p:nvPr/>
              </p:nvSpPr>
              <p:spPr>
                <a:xfrm>
                  <a:off x="491043" y="3555380"/>
                  <a:ext cx="977881" cy="419137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b="1" dirty="0"/>
                    <a:t>Репорт. ТС 8,5 ГГц</a:t>
                  </a:r>
                </a:p>
              </p:txBody>
            </p:sp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488833" y="3977905"/>
                  <a:ext cx="0" cy="22691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1471166" y="3977905"/>
                  <a:ext cx="0" cy="22691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66" name="Группа 56"/>
              <p:cNvGrpSpPr>
                <a:grpSpLocks/>
              </p:cNvGrpSpPr>
              <p:nvPr/>
            </p:nvGrpSpPr>
            <p:grpSpPr bwMode="auto">
              <a:xfrm>
                <a:off x="1344189" y="4566533"/>
                <a:ext cx="949715" cy="408711"/>
                <a:chOff x="175120" y="3553980"/>
                <a:chExt cx="977881" cy="449461"/>
              </a:xfrm>
            </p:grpSpPr>
            <p:sp>
              <p:nvSpPr>
                <p:cNvPr id="122" name="TextBox 121"/>
                <p:cNvSpPr txBox="1"/>
                <p:nvPr/>
              </p:nvSpPr>
              <p:spPr>
                <a:xfrm>
                  <a:off x="175120" y="3553980"/>
                  <a:ext cx="977881" cy="419137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b="1" dirty="0"/>
                    <a:t>РРЛ </a:t>
                  </a:r>
                  <a:br>
                    <a:rPr lang="ru-RU" sz="1000" b="1" dirty="0"/>
                  </a:br>
                  <a:r>
                    <a:rPr lang="ru-RU" sz="1000" b="1" dirty="0"/>
                    <a:t>10,5 ГГц</a:t>
                  </a:r>
                </a:p>
              </p:txBody>
            </p: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175245" y="3967434"/>
                  <a:ext cx="0" cy="3316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1152676" y="3963943"/>
                  <a:ext cx="0" cy="36655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67" name="Группа 57"/>
              <p:cNvGrpSpPr>
                <a:grpSpLocks/>
              </p:cNvGrpSpPr>
              <p:nvPr/>
            </p:nvGrpSpPr>
            <p:grpSpPr bwMode="auto">
              <a:xfrm>
                <a:off x="2543332" y="4569552"/>
                <a:ext cx="1590130" cy="405693"/>
                <a:chOff x="-165984" y="3557299"/>
                <a:chExt cx="1637289" cy="446142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-165984" y="3557299"/>
                  <a:ext cx="1634907" cy="419137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b="1" dirty="0"/>
                    <a:t>РРЛ </a:t>
                  </a:r>
                  <a:br>
                    <a:rPr lang="ru-RU" sz="1000" b="1" dirty="0"/>
                  </a:br>
                  <a:r>
                    <a:rPr lang="ru-RU" sz="1000" b="1" dirty="0"/>
                    <a:t>11 ГГц</a:t>
                  </a:r>
                </a:p>
              </p:txBody>
            </p: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-166519" y="3967433"/>
                  <a:ext cx="0" cy="3316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1471249" y="3977905"/>
                  <a:ext cx="0" cy="22691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6047837" y="4777434"/>
                <a:ext cx="0" cy="222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69" name="Группа 59"/>
              <p:cNvGrpSpPr>
                <a:grpSpLocks/>
              </p:cNvGrpSpPr>
              <p:nvPr/>
            </p:nvGrpSpPr>
            <p:grpSpPr bwMode="auto">
              <a:xfrm>
                <a:off x="4328837" y="4569320"/>
                <a:ext cx="949715" cy="405927"/>
                <a:chOff x="259161" y="3557042"/>
                <a:chExt cx="977881" cy="446399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259161" y="3557042"/>
                  <a:ext cx="977881" cy="419137"/>
                </a:xfrm>
                <a:prstGeom prst="rect">
                  <a:avLst/>
                </a:prstGeom>
                <a:solidFill>
                  <a:srgbClr val="F8C6F6"/>
                </a:solidFill>
                <a:ln>
                  <a:solidFill>
                    <a:prstClr val="black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b="1" dirty="0"/>
                    <a:t>РРЛ </a:t>
                  </a:r>
                  <a:br>
                    <a:rPr lang="ru-RU" sz="1000" b="1" dirty="0"/>
                  </a:br>
                  <a:r>
                    <a:rPr lang="ru-RU" sz="1000" b="1" dirty="0"/>
                    <a:t>13 ГГц</a:t>
                  </a:r>
                </a:p>
              </p:txBody>
            </p: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258980" y="3963940"/>
                  <a:ext cx="0" cy="36655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1236411" y="3967431"/>
                  <a:ext cx="0" cy="3316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Прямая соединительная линия 61"/>
              <p:cNvCxnSpPr/>
              <p:nvPr/>
            </p:nvCxnSpPr>
            <p:spPr>
              <a:xfrm flipV="1">
                <a:off x="207717" y="5993217"/>
                <a:ext cx="8595882" cy="4762"/>
              </a:xfrm>
              <a:prstGeom prst="line">
                <a:avLst/>
              </a:prstGeom>
              <a:ln w="952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5517107" y="4569539"/>
                <a:ext cx="1363515" cy="381135"/>
              </a:xfrm>
              <a:prstGeom prst="rect">
                <a:avLst/>
              </a:prstGeom>
              <a:solidFill>
                <a:srgbClr val="C9C51D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15 ГГц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828672" y="5612968"/>
                <a:ext cx="2592624" cy="381135"/>
              </a:xfrm>
              <a:prstGeom prst="rect">
                <a:avLst/>
              </a:prstGeom>
              <a:solidFill>
                <a:srgbClr val="DD9FD0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26 ГГц</a:t>
                </a:r>
              </a:p>
            </p:txBody>
          </p:sp>
          <p:sp>
            <p:nvSpPr>
              <p:cNvPr id="17477" name="TextBox 67"/>
              <p:cNvSpPr txBox="1">
                <a:spLocks noChangeArrowheads="1"/>
              </p:cNvSpPr>
              <p:nvPr/>
            </p:nvSpPr>
            <p:spPr bwMode="auto">
              <a:xfrm>
                <a:off x="1683290" y="5984252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24250</a:t>
                </a:r>
              </a:p>
            </p:txBody>
          </p:sp>
          <p:sp>
            <p:nvSpPr>
              <p:cNvPr id="17478" name="TextBox 68"/>
              <p:cNvSpPr txBox="1">
                <a:spLocks noChangeArrowheads="1"/>
              </p:cNvSpPr>
              <p:nvPr/>
            </p:nvSpPr>
            <p:spPr bwMode="auto">
              <a:xfrm>
                <a:off x="3972219" y="5977649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29500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772458" y="5612968"/>
                <a:ext cx="2560735" cy="381135"/>
              </a:xfrm>
              <a:prstGeom prst="rect">
                <a:avLst/>
              </a:prstGeom>
              <a:solidFill>
                <a:srgbClr val="A3D0D9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40 ГГц</a:t>
                </a:r>
              </a:p>
            </p:txBody>
          </p:sp>
          <p:sp>
            <p:nvSpPr>
              <p:cNvPr id="17482" name="TextBox 72"/>
              <p:cNvSpPr txBox="1">
                <a:spLocks noChangeArrowheads="1"/>
              </p:cNvSpPr>
              <p:nvPr/>
            </p:nvSpPr>
            <p:spPr bwMode="auto">
              <a:xfrm>
                <a:off x="4618853" y="5973479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36000</a:t>
                </a:r>
              </a:p>
            </p:txBody>
          </p:sp>
          <p:sp>
            <p:nvSpPr>
              <p:cNvPr id="17483" name="TextBox 73"/>
              <p:cNvSpPr txBox="1">
                <a:spLocks noChangeArrowheads="1"/>
              </p:cNvSpPr>
              <p:nvPr/>
            </p:nvSpPr>
            <p:spPr bwMode="auto">
              <a:xfrm>
                <a:off x="6896908" y="5984099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40500</a:t>
                </a:r>
              </a:p>
            </p:txBody>
          </p:sp>
          <p:sp>
            <p:nvSpPr>
              <p:cNvPr id="17484" name="TextBox 74"/>
              <p:cNvSpPr txBox="1">
                <a:spLocks noChangeArrowheads="1"/>
              </p:cNvSpPr>
              <p:nvPr/>
            </p:nvSpPr>
            <p:spPr bwMode="auto">
              <a:xfrm>
                <a:off x="822251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4200</a:t>
                </a:r>
              </a:p>
            </p:txBody>
          </p:sp>
          <p:sp>
            <p:nvSpPr>
              <p:cNvPr id="17485" name="TextBox 75"/>
              <p:cNvSpPr txBox="1">
                <a:spLocks noChangeArrowheads="1"/>
              </p:cNvSpPr>
              <p:nvPr/>
            </p:nvSpPr>
            <p:spPr bwMode="auto">
              <a:xfrm>
                <a:off x="1322252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4400</a:t>
                </a:r>
              </a:p>
            </p:txBody>
          </p:sp>
          <p:sp>
            <p:nvSpPr>
              <p:cNvPr id="17486" name="TextBox 76"/>
              <p:cNvSpPr txBox="1">
                <a:spLocks noChangeArrowheads="1"/>
              </p:cNvSpPr>
              <p:nvPr/>
            </p:nvSpPr>
            <p:spPr bwMode="auto">
              <a:xfrm>
                <a:off x="2056710" y="3947131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5000</a:t>
                </a:r>
              </a:p>
            </p:txBody>
          </p:sp>
          <p:sp>
            <p:nvSpPr>
              <p:cNvPr id="17487" name="TextBox 77"/>
              <p:cNvSpPr txBox="1">
                <a:spLocks noChangeArrowheads="1"/>
              </p:cNvSpPr>
              <p:nvPr/>
            </p:nvSpPr>
            <p:spPr bwMode="auto">
              <a:xfrm>
                <a:off x="2856216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5925</a:t>
                </a:r>
              </a:p>
            </p:txBody>
          </p:sp>
          <p:sp>
            <p:nvSpPr>
              <p:cNvPr id="17488" name="TextBox 78"/>
              <p:cNvSpPr txBox="1">
                <a:spLocks noChangeArrowheads="1"/>
              </p:cNvSpPr>
              <p:nvPr/>
            </p:nvSpPr>
            <p:spPr bwMode="auto">
              <a:xfrm>
                <a:off x="3714191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6425</a:t>
                </a:r>
              </a:p>
            </p:txBody>
          </p:sp>
          <p:sp>
            <p:nvSpPr>
              <p:cNvPr id="17489" name="TextBox 79"/>
              <p:cNvSpPr txBox="1">
                <a:spLocks noChangeArrowheads="1"/>
              </p:cNvSpPr>
              <p:nvPr/>
            </p:nvSpPr>
            <p:spPr bwMode="auto">
              <a:xfrm>
                <a:off x="4576801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7125</a:t>
                </a:r>
              </a:p>
            </p:txBody>
          </p:sp>
          <p:sp>
            <p:nvSpPr>
              <p:cNvPr id="17490" name="TextBox 80"/>
              <p:cNvSpPr txBox="1">
                <a:spLocks noChangeArrowheads="1"/>
              </p:cNvSpPr>
              <p:nvPr/>
            </p:nvSpPr>
            <p:spPr bwMode="auto">
              <a:xfrm>
                <a:off x="5160232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7250</a:t>
                </a:r>
              </a:p>
            </p:txBody>
          </p:sp>
          <p:sp>
            <p:nvSpPr>
              <p:cNvPr id="17491" name="TextBox 81"/>
              <p:cNvSpPr txBox="1">
                <a:spLocks noChangeArrowheads="1"/>
              </p:cNvSpPr>
              <p:nvPr/>
            </p:nvSpPr>
            <p:spPr bwMode="auto">
              <a:xfrm>
                <a:off x="6004684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7550</a:t>
                </a:r>
              </a:p>
            </p:txBody>
          </p:sp>
          <p:sp>
            <p:nvSpPr>
              <p:cNvPr id="17492" name="TextBox 82"/>
              <p:cNvSpPr txBox="1">
                <a:spLocks noChangeArrowheads="1"/>
              </p:cNvSpPr>
              <p:nvPr/>
            </p:nvSpPr>
            <p:spPr bwMode="auto">
              <a:xfrm>
                <a:off x="6834338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7750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486876" y="3567269"/>
                <a:ext cx="949715" cy="381135"/>
              </a:xfrm>
              <a:prstGeom prst="rect">
                <a:avLst/>
              </a:prstGeom>
              <a:solidFill>
                <a:srgbClr val="FFBF9F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8 ГГц</a:t>
                </a:r>
              </a:p>
            </p:txBody>
          </p: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7484454" y="3953686"/>
                <a:ext cx="0" cy="206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8438493" y="3953686"/>
                <a:ext cx="0" cy="206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98" name="TextBox 86"/>
              <p:cNvSpPr txBox="1">
                <a:spLocks noChangeArrowheads="1"/>
              </p:cNvSpPr>
              <p:nvPr/>
            </p:nvSpPr>
            <p:spPr bwMode="auto">
              <a:xfrm>
                <a:off x="7377095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7900</a:t>
                </a:r>
              </a:p>
            </p:txBody>
          </p:sp>
          <p:sp>
            <p:nvSpPr>
              <p:cNvPr id="17499" name="TextBox 87"/>
              <p:cNvSpPr txBox="1">
                <a:spLocks noChangeArrowheads="1"/>
              </p:cNvSpPr>
              <p:nvPr/>
            </p:nvSpPr>
            <p:spPr bwMode="auto">
              <a:xfrm>
                <a:off x="8086442" y="394552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8400</a:t>
                </a:r>
              </a:p>
            </p:txBody>
          </p:sp>
          <p:sp>
            <p:nvSpPr>
              <p:cNvPr id="17500" name="TextBox 88"/>
              <p:cNvSpPr txBox="1">
                <a:spLocks noChangeArrowheads="1"/>
              </p:cNvSpPr>
              <p:nvPr/>
            </p:nvSpPr>
            <p:spPr bwMode="auto">
              <a:xfrm>
                <a:off x="112139" y="4919598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8500</a:t>
                </a:r>
              </a:p>
            </p:txBody>
          </p:sp>
          <p:sp>
            <p:nvSpPr>
              <p:cNvPr id="17501" name="TextBox 89"/>
              <p:cNvSpPr txBox="1">
                <a:spLocks noChangeArrowheads="1"/>
              </p:cNvSpPr>
              <p:nvPr/>
            </p:nvSpPr>
            <p:spPr bwMode="auto">
              <a:xfrm>
                <a:off x="795439" y="4926856"/>
                <a:ext cx="498855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8700</a:t>
                </a:r>
              </a:p>
            </p:txBody>
          </p:sp>
          <p:sp>
            <p:nvSpPr>
              <p:cNvPr id="17502" name="TextBox 90"/>
              <p:cNvSpPr txBox="1">
                <a:spLocks noChangeArrowheads="1"/>
              </p:cNvSpPr>
              <p:nvPr/>
            </p:nvSpPr>
            <p:spPr bwMode="auto">
              <a:xfrm>
                <a:off x="1202526" y="4932757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10380</a:t>
                </a:r>
              </a:p>
            </p:txBody>
          </p:sp>
          <p:sp>
            <p:nvSpPr>
              <p:cNvPr id="17503" name="TextBox 91"/>
              <p:cNvSpPr txBox="1">
                <a:spLocks noChangeArrowheads="1"/>
              </p:cNvSpPr>
              <p:nvPr/>
            </p:nvSpPr>
            <p:spPr bwMode="auto">
              <a:xfrm>
                <a:off x="1902117" y="4928066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10680</a:t>
                </a:r>
              </a:p>
            </p:txBody>
          </p:sp>
          <p:sp>
            <p:nvSpPr>
              <p:cNvPr id="17504" name="TextBox 92"/>
              <p:cNvSpPr txBox="1">
                <a:spLocks noChangeArrowheads="1"/>
              </p:cNvSpPr>
              <p:nvPr/>
            </p:nvSpPr>
            <p:spPr bwMode="auto">
              <a:xfrm>
                <a:off x="2410422" y="4937267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10700</a:t>
                </a:r>
              </a:p>
            </p:txBody>
          </p:sp>
          <p:sp>
            <p:nvSpPr>
              <p:cNvPr id="17505" name="TextBox 93"/>
              <p:cNvSpPr txBox="1">
                <a:spLocks noChangeArrowheads="1"/>
              </p:cNvSpPr>
              <p:nvPr/>
            </p:nvSpPr>
            <p:spPr bwMode="auto">
              <a:xfrm>
                <a:off x="3692579" y="4940193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11700</a:t>
                </a:r>
              </a:p>
            </p:txBody>
          </p:sp>
          <p:sp>
            <p:nvSpPr>
              <p:cNvPr id="17506" name="TextBox 94"/>
              <p:cNvSpPr txBox="1">
                <a:spLocks noChangeArrowheads="1"/>
              </p:cNvSpPr>
              <p:nvPr/>
            </p:nvSpPr>
            <p:spPr bwMode="auto">
              <a:xfrm>
                <a:off x="4202783" y="4936105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12750</a:t>
                </a:r>
              </a:p>
            </p:txBody>
          </p:sp>
          <p:sp>
            <p:nvSpPr>
              <p:cNvPr id="17507" name="TextBox 95"/>
              <p:cNvSpPr txBox="1">
                <a:spLocks noChangeArrowheads="1"/>
              </p:cNvSpPr>
              <p:nvPr/>
            </p:nvSpPr>
            <p:spPr bwMode="auto">
              <a:xfrm>
                <a:off x="5370386" y="4937739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14500</a:t>
                </a:r>
              </a:p>
            </p:txBody>
          </p:sp>
          <p:sp>
            <p:nvSpPr>
              <p:cNvPr id="17508" name="TextBox 96"/>
              <p:cNvSpPr txBox="1">
                <a:spLocks noChangeArrowheads="1"/>
              </p:cNvSpPr>
              <p:nvPr/>
            </p:nvSpPr>
            <p:spPr bwMode="auto">
              <a:xfrm>
                <a:off x="6454019" y="4935987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15350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083765" y="4569064"/>
                <a:ext cx="1525718" cy="381135"/>
              </a:xfrm>
              <a:prstGeom prst="rect">
                <a:avLst/>
              </a:prstGeom>
              <a:solidFill>
                <a:srgbClr val="8D7359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18 ГГц</a:t>
                </a:r>
              </a:p>
            </p:txBody>
          </p:sp>
          <p:sp>
            <p:nvSpPr>
              <p:cNvPr id="17512" name="TextBox 100"/>
              <p:cNvSpPr txBox="1">
                <a:spLocks noChangeArrowheads="1"/>
              </p:cNvSpPr>
              <p:nvPr/>
            </p:nvSpPr>
            <p:spPr bwMode="auto">
              <a:xfrm>
                <a:off x="6942243" y="4930085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17700</a:t>
                </a:r>
              </a:p>
            </p:txBody>
          </p:sp>
          <p:sp>
            <p:nvSpPr>
              <p:cNvPr id="17513" name="TextBox 101"/>
              <p:cNvSpPr txBox="1">
                <a:spLocks noChangeArrowheads="1"/>
              </p:cNvSpPr>
              <p:nvPr/>
            </p:nvSpPr>
            <p:spPr bwMode="auto">
              <a:xfrm>
                <a:off x="8195915" y="4926954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19700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643497" y="5609950"/>
                <a:ext cx="949715" cy="381135"/>
              </a:xfrm>
              <a:prstGeom prst="rect">
                <a:avLst/>
              </a:prstGeom>
              <a:solidFill>
                <a:srgbClr val="69B7BF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58 ГГц</a:t>
                </a:r>
              </a:p>
            </p:txBody>
          </p:sp>
          <p:sp>
            <p:nvSpPr>
              <p:cNvPr id="17517" name="TextBox 105"/>
              <p:cNvSpPr txBox="1">
                <a:spLocks noChangeArrowheads="1"/>
              </p:cNvSpPr>
              <p:nvPr/>
            </p:nvSpPr>
            <p:spPr bwMode="auto">
              <a:xfrm>
                <a:off x="7495868" y="5977717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57200</a:t>
                </a:r>
              </a:p>
            </p:txBody>
          </p:sp>
          <p:sp>
            <p:nvSpPr>
              <p:cNvPr id="17518" name="TextBox 106"/>
              <p:cNvSpPr txBox="1">
                <a:spLocks noChangeArrowheads="1"/>
              </p:cNvSpPr>
              <p:nvPr/>
            </p:nvSpPr>
            <p:spPr bwMode="auto">
              <a:xfrm>
                <a:off x="8213531" y="5989803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58200</a:t>
                </a:r>
              </a:p>
            </p:txBody>
          </p:sp>
          <p:sp>
            <p:nvSpPr>
              <p:cNvPr id="17519" name="TextBox 108"/>
              <p:cNvSpPr txBox="1">
                <a:spLocks noChangeArrowheads="1"/>
              </p:cNvSpPr>
              <p:nvPr/>
            </p:nvSpPr>
            <p:spPr bwMode="auto">
              <a:xfrm>
                <a:off x="78499" y="5985029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21200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209372" y="5614133"/>
                <a:ext cx="1387325" cy="381135"/>
              </a:xfrm>
              <a:prstGeom prst="rect">
                <a:avLst/>
              </a:prstGeom>
              <a:solidFill>
                <a:srgbClr val="F5A687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/>
                  <a:t>РРЛ </a:t>
                </a:r>
                <a:br>
                  <a:rPr lang="ru-RU" sz="1000" b="1" dirty="0"/>
                </a:br>
                <a:r>
                  <a:rPr lang="ru-RU" sz="1000" b="1" dirty="0"/>
                  <a:t>23 ГГц</a:t>
                </a:r>
              </a:p>
            </p:txBody>
          </p:sp>
          <p:sp>
            <p:nvSpPr>
              <p:cNvPr id="17523" name="TextBox 112"/>
              <p:cNvSpPr txBox="1">
                <a:spLocks noChangeArrowheads="1"/>
              </p:cNvSpPr>
              <p:nvPr/>
            </p:nvSpPr>
            <p:spPr bwMode="auto">
              <a:xfrm>
                <a:off x="1162506" y="5989552"/>
                <a:ext cx="57740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23600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79136" y="6304305"/>
                <a:ext cx="9016549" cy="3079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400" b="1" i="1" dirty="0">
                    <a:solidFill>
                      <a:schemeClr val="accent6">
                        <a:lumMod val="75000"/>
                      </a:schemeClr>
                    </a:solidFill>
                  </a:rPr>
                  <a:t>   </a:t>
                </a:r>
                <a:r>
                  <a:rPr lang="ru-RU" sz="1400" b="1" dirty="0" err="1">
                    <a:solidFill>
                      <a:srgbClr val="0000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Нелицензируемые</a:t>
                </a:r>
                <a:r>
                  <a:rPr lang="ru-RU" sz="1400" b="1" dirty="0">
                    <a:solidFill>
                      <a:srgbClr val="0000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диапазоны для РРЛ:   58,25-63,25 ГГц;   71-76 и 81-86 ГГц;   92-94 и 94,1-95 ГГц</a:t>
                </a:r>
              </a:p>
            </p:txBody>
          </p:sp>
          <p:sp>
            <p:nvSpPr>
              <p:cNvPr id="17525" name="TextBox 114"/>
              <p:cNvSpPr txBox="1">
                <a:spLocks noChangeArrowheads="1"/>
              </p:cNvSpPr>
              <p:nvPr/>
            </p:nvSpPr>
            <p:spPr bwMode="auto">
              <a:xfrm>
                <a:off x="4858366" y="4937034"/>
                <a:ext cx="61549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 b="1"/>
                  <a:t>13250</a:t>
                </a:r>
              </a:p>
            </p:txBody>
          </p:sp>
        </p:grp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771401" y="2503531"/>
              <a:ext cx="1712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5776790" y="2215254"/>
              <a:ext cx="806748" cy="385777"/>
              <a:chOff x="2471255" y="2023016"/>
              <a:chExt cx="806748" cy="522143"/>
            </a:xfrm>
            <a:solidFill>
              <a:srgbClr val="92D050"/>
            </a:solidFill>
          </p:grpSpPr>
          <p:sp>
            <p:nvSpPr>
              <p:cNvPr id="34" name="TextBox 33"/>
              <p:cNvSpPr txBox="1"/>
              <p:nvPr/>
            </p:nvSpPr>
            <p:spPr>
              <a:xfrm>
                <a:off x="2474119" y="2023016"/>
                <a:ext cx="801504" cy="505309"/>
              </a:xfrm>
              <a:prstGeom prst="rect">
                <a:avLst/>
              </a:prstGeom>
              <a:grpFill/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>
                <a:defPPr>
                  <a:defRPr lang="ru-RU"/>
                </a:defPPr>
                <a:lvl1pPr>
                  <a:defRPr sz="1200"/>
                </a:lvl1pPr>
              </a:lstStyle>
              <a:p>
                <a:pPr algn="ctr">
                  <a:defRPr/>
                </a:pPr>
                <a:endParaRPr lang="ru-RU" dirty="0"/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471255" y="2517227"/>
                <a:ext cx="0" cy="27932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278003" y="2517227"/>
                <a:ext cx="0" cy="27932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7264102" y="2212210"/>
              <a:ext cx="806749" cy="381677"/>
              <a:chOff x="2471255" y="2028565"/>
              <a:chExt cx="806749" cy="516594"/>
            </a:xfrm>
            <a:solidFill>
              <a:srgbClr val="92D050"/>
            </a:solidFill>
          </p:grpSpPr>
          <p:sp>
            <p:nvSpPr>
              <p:cNvPr id="31" name="TextBox 30"/>
              <p:cNvSpPr txBox="1"/>
              <p:nvPr/>
            </p:nvSpPr>
            <p:spPr>
              <a:xfrm>
                <a:off x="2476500" y="2028565"/>
                <a:ext cx="801504" cy="505308"/>
              </a:xfrm>
              <a:prstGeom prst="rect">
                <a:avLst/>
              </a:prstGeom>
              <a:grpFill/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>
                <a:defPPr>
                  <a:defRPr lang="ru-RU"/>
                </a:defPPr>
                <a:lvl1pPr>
                  <a:defRPr sz="1200"/>
                </a:lvl1pPr>
              </a:lstStyle>
              <a:p>
                <a:pPr algn="ctr">
                  <a:defRPr/>
                </a:pPr>
                <a:endParaRPr lang="ru-RU" dirty="0"/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471255" y="2517227"/>
                <a:ext cx="0" cy="27932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278003" y="2517227"/>
                <a:ext cx="0" cy="27932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32" name="TextBox 24"/>
            <p:cNvSpPr txBox="1">
              <a:spLocks noChangeArrowheads="1"/>
            </p:cNvSpPr>
            <p:nvPr/>
          </p:nvSpPr>
          <p:spPr bwMode="auto">
            <a:xfrm>
              <a:off x="5911178" y="2297771"/>
              <a:ext cx="5741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000" b="1"/>
                <a:t>РРЛ</a:t>
              </a:r>
              <a:r>
                <a:rPr lang="ru-RU" altLang="ru-RU" sz="1000" b="1" u="sng"/>
                <a:t>               </a:t>
              </a:r>
            </a:p>
          </p:txBody>
        </p:sp>
        <p:sp>
          <p:nvSpPr>
            <p:cNvPr id="17433" name="TextBox 25"/>
            <p:cNvSpPr txBox="1">
              <a:spLocks noChangeArrowheads="1"/>
            </p:cNvSpPr>
            <p:nvPr/>
          </p:nvSpPr>
          <p:spPr bwMode="auto">
            <a:xfrm>
              <a:off x="6494517" y="2248083"/>
              <a:ext cx="8521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/>
                <a:t> </a:t>
              </a:r>
              <a:r>
                <a:rPr lang="ru-RU" altLang="ru-RU" sz="1000" b="1">
                  <a:solidFill>
                    <a:srgbClr val="300CB4"/>
                  </a:solidFill>
                </a:rPr>
                <a:t>450 МГц       </a:t>
              </a:r>
            </a:p>
          </p:txBody>
        </p:sp>
        <p:sp>
          <p:nvSpPr>
            <p:cNvPr id="17434" name="TextBox 26"/>
            <p:cNvSpPr txBox="1">
              <a:spLocks noChangeArrowheads="1"/>
            </p:cNvSpPr>
            <p:nvPr/>
          </p:nvSpPr>
          <p:spPr bwMode="auto">
            <a:xfrm>
              <a:off x="7364888" y="2297771"/>
              <a:ext cx="5741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000" b="1"/>
                <a:t>РРЛ</a:t>
              </a:r>
              <a:r>
                <a:rPr lang="ru-RU" altLang="ru-RU" sz="1000" b="1" u="sng"/>
                <a:t>               </a:t>
              </a: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063711" y="2503531"/>
              <a:ext cx="1712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868459" y="450973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954180" y="4746222"/>
              <a:ext cx="0" cy="79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15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65213" y="549275"/>
            <a:ext cx="7616825" cy="963613"/>
          </a:xfrm>
          <a:prstGeom prst="rect">
            <a:avLst/>
          </a:prstGeom>
          <a:noFill/>
          <a:ln/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2pPr>
            <a:lvl3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3pPr>
            <a:lvl4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4pPr>
            <a:lvl5pPr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5pPr>
            <a:lvl6pPr marL="4572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9144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13716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1828800" algn="ctr" defTabSz="104775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радиочастотного спектра для сетей спутниковой  связи</a:t>
            </a:r>
          </a:p>
          <a:p>
            <a:pPr>
              <a:defRPr/>
            </a:pPr>
            <a:endParaRPr lang="ru-RU" altLang="ru-RU" sz="2400" b="1" dirty="0" smtClean="0">
              <a:solidFill>
                <a:srgbClr val="FF0000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04775" y="3078163"/>
            <a:ext cx="1841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kern="0" dirty="0" smtClean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414838" y="3568700"/>
            <a:ext cx="573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kern="0" dirty="0" smtClean="0">
              <a:solidFill>
                <a:srgbClr val="000000"/>
              </a:solidFill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5846763" y="3568700"/>
            <a:ext cx="1873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kern="0" dirty="0" smtClean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8293100" y="3568700"/>
            <a:ext cx="1873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kern="0" dirty="0" smtClean="0">
              <a:solidFill>
                <a:srgbClr val="000000"/>
              </a:solidFill>
            </a:endParaRP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10350500" y="7551738"/>
            <a:ext cx="1841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100" kern="0" smtClean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2277" y="1889573"/>
            <a:ext cx="1180975" cy="512857"/>
          </a:xfrm>
          <a:prstGeom prst="rect">
            <a:avLst/>
          </a:prstGeom>
          <a:solidFill>
            <a:srgbClr val="0DFF0D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космос</a:t>
            </a:r>
            <a:r>
              <a:rPr lang="en-US" sz="1200" b="1" dirty="0">
                <a:solidFill>
                  <a:schemeClr val="tx1"/>
                </a:solidFill>
              </a:rPr>
              <a:t> - </a:t>
            </a:r>
            <a:r>
              <a:rPr lang="ru-RU" sz="1200" b="1" dirty="0">
                <a:solidFill>
                  <a:schemeClr val="tx1"/>
                </a:solidFill>
              </a:rPr>
              <a:t>Земля </a:t>
            </a:r>
          </a:p>
        </p:txBody>
      </p:sp>
      <p:sp>
        <p:nvSpPr>
          <p:cNvPr id="10" name="TextBox 44"/>
          <p:cNvSpPr txBox="1">
            <a:spLocks noChangeArrowheads="1"/>
          </p:cNvSpPr>
          <p:nvPr/>
        </p:nvSpPr>
        <p:spPr bwMode="auto">
          <a:xfrm>
            <a:off x="492125" y="2382838"/>
            <a:ext cx="8016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3400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8444" name="TextBox 10"/>
          <p:cNvSpPr txBox="1">
            <a:spLocks noChangeArrowheads="1"/>
          </p:cNvSpPr>
          <p:nvPr/>
        </p:nvSpPr>
        <p:spPr bwMode="auto">
          <a:xfrm>
            <a:off x="1938338" y="2679700"/>
            <a:ext cx="5275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Особенности использования ЗС СС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500" y="3049588"/>
            <a:ext cx="9175750" cy="3492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0975">
              <a:buClr>
                <a:schemeClr val="bg2"/>
              </a:buClr>
              <a:buSzPct val="75000"/>
              <a:tabLst>
                <a:tab pos="361950" algn="l"/>
              </a:tabLst>
              <a:defRPr/>
            </a:pPr>
            <a:r>
              <a:rPr lang="ru-RU" sz="1500" b="1" i="1" dirty="0">
                <a:solidFill>
                  <a:schemeClr val="accent2"/>
                </a:solidFill>
              </a:rPr>
              <a:t> 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Для </a:t>
            </a:r>
            <a:r>
              <a:rPr lang="en-US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VSAT –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станций не требуется получения разрешения</a:t>
            </a:r>
            <a:r>
              <a:rPr lang="en-US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использование радиочастот или радиочастотных каналов, регистрация РЭС осуществляется по разрешению, выданному владельцу Центральной земной станции спутниковой связи, размещенной на территории Российской Федерации</a:t>
            </a:r>
          </a:p>
          <a:p>
            <a:pPr marL="0" lvl="1" defTabSz="180975">
              <a:buClr>
                <a:schemeClr val="bg2"/>
              </a:buClr>
              <a:buSzPct val="75000"/>
              <a:tabLst>
                <a:tab pos="361950" algn="l"/>
              </a:tabLst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● Заключения экспертизы для перевозимых ЗС СС оформляются по обобщенному решению ГКРЧ на каждый субъект Российской Федерации. Применение перевозимой ЗС СС в точке с конкретными географическими координатами возможно на срок не более 1 года</a:t>
            </a:r>
          </a:p>
          <a:p>
            <a:pPr marL="0" lvl="1" defTabSz="180975">
              <a:buClr>
                <a:schemeClr val="bg2"/>
              </a:buClr>
              <a:buSzPct val="75000"/>
              <a:tabLst>
                <a:tab pos="361950" algn="l"/>
              </a:tabLst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● Заключения для репортажных ЗС СС оформляются по обобщенному решению ГКРЧ на отдельные субъекты  или на всю территорию   Российской Федерации</a:t>
            </a:r>
          </a:p>
          <a:p>
            <a:pPr marL="0" lvl="1" defTabSz="180975">
              <a:buClr>
                <a:schemeClr val="bg2"/>
              </a:buClr>
              <a:buSzPct val="75000"/>
              <a:defRPr/>
            </a:pP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● Оформление заключений экспертизы для ЗС СС, работающих через космические аппараты иностранных спутниковых сетей возможно только при условии завершения</a:t>
            </a:r>
            <a:r>
              <a:rPr lang="en-US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координации этих сетей с администрацией связи Российской Федерации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58787" y="1889574"/>
            <a:ext cx="1112391" cy="512857"/>
          </a:xfrm>
          <a:prstGeom prst="rect">
            <a:avLst/>
          </a:prstGeom>
          <a:solidFill>
            <a:srgbClr val="0DFF0D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Земля - космос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72021" y="1898743"/>
            <a:ext cx="1144081" cy="50773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космос - Земля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32799" y="1893846"/>
            <a:ext cx="1084414" cy="50376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65670" y="1908452"/>
            <a:ext cx="1157707" cy="51285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космос - Земля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82782" y="1901953"/>
            <a:ext cx="1121846" cy="51285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Земля - космос</a:t>
            </a: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1646238" y="2373313"/>
            <a:ext cx="650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4200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1971675" y="2374900"/>
            <a:ext cx="8016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5775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871788" y="2370138"/>
            <a:ext cx="80168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n-lt"/>
              </a:rPr>
              <a:t>6650</a:t>
            </a:r>
            <a:endParaRPr lang="ru-RU" altLang="ru-RU" sz="1100" b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3362325" y="2382838"/>
            <a:ext cx="8016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107</a:t>
            </a: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8465" name="TextBox 21"/>
          <p:cNvSpPr txBox="1">
            <a:spLocks noChangeArrowheads="1"/>
          </p:cNvSpPr>
          <p:nvPr/>
        </p:nvSpPr>
        <p:spPr bwMode="auto">
          <a:xfrm>
            <a:off x="1381125" y="1541463"/>
            <a:ext cx="1377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диапазон</a:t>
            </a:r>
          </a:p>
        </p:txBody>
      </p:sp>
      <p:sp>
        <p:nvSpPr>
          <p:cNvPr id="18466" name="TextBox 22"/>
          <p:cNvSpPr txBox="1">
            <a:spLocks noChangeArrowheads="1"/>
          </p:cNvSpPr>
          <p:nvPr/>
        </p:nvSpPr>
        <p:spPr bwMode="auto">
          <a:xfrm>
            <a:off x="3994150" y="1517650"/>
            <a:ext cx="1644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Ku-</a:t>
            </a: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диапазон</a:t>
            </a:r>
          </a:p>
        </p:txBody>
      </p:sp>
      <p:sp>
        <p:nvSpPr>
          <p:cNvPr id="18467" name="TextBox 23"/>
          <p:cNvSpPr txBox="1">
            <a:spLocks noChangeArrowheads="1"/>
          </p:cNvSpPr>
          <p:nvPr/>
        </p:nvSpPr>
        <p:spPr bwMode="auto">
          <a:xfrm>
            <a:off x="6951663" y="1520825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Ka-</a:t>
            </a: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диапазон</a:t>
            </a:r>
          </a:p>
        </p:txBody>
      </p: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375150" y="2401888"/>
            <a:ext cx="996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   </a:t>
            </a: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2750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5705475" y="2371725"/>
            <a:ext cx="6127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4500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6181725" y="2398713"/>
            <a:ext cx="801688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100" b="1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7700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7086600" y="2368550"/>
            <a:ext cx="6699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22000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143500" y="1903413"/>
            <a:ext cx="7778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7750">
              <a:defRPr>
                <a:solidFill>
                  <a:schemeClr val="tx1"/>
                </a:solidFill>
                <a:latin typeface="Arial" charset="0"/>
              </a:defRPr>
            </a:lvl1pPr>
            <a:lvl2pPr defTabSz="1047750">
              <a:defRPr>
                <a:solidFill>
                  <a:schemeClr val="tx1"/>
                </a:solidFill>
                <a:latin typeface="Arial" charset="0"/>
              </a:defRPr>
            </a:lvl2pPr>
            <a:lvl3pPr defTabSz="1047750">
              <a:defRPr>
                <a:solidFill>
                  <a:schemeClr val="tx1"/>
                </a:solidFill>
                <a:latin typeface="Arial" charset="0"/>
              </a:defRPr>
            </a:lvl3pPr>
            <a:lvl4pPr defTabSz="1047750">
              <a:defRPr>
                <a:solidFill>
                  <a:schemeClr val="tx1"/>
                </a:solidFill>
                <a:latin typeface="Arial" charset="0"/>
              </a:defRPr>
            </a:lvl4pPr>
            <a:lvl5pPr defTabSz="1047750">
              <a:defRPr>
                <a:solidFill>
                  <a:schemeClr val="tx1"/>
                </a:solidFill>
                <a:latin typeface="Arial" charset="0"/>
              </a:defRPr>
            </a:lvl5pPr>
            <a:lvl6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7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Земля - космос</a:t>
            </a:r>
            <a:endParaRPr lang="ru-RU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7508875" y="2378075"/>
            <a:ext cx="8016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27500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8310563" y="2382838"/>
            <a:ext cx="736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 smtClean="0">
                <a:solidFill>
                  <a:prstClr val="black"/>
                </a:solidFill>
                <a:latin typeface="+mj-lt"/>
              </a:rPr>
              <a:t>31000 </a:t>
            </a:r>
            <a:endParaRPr lang="ru-RU" altLang="ru-RU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2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16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323850" y="514350"/>
            <a:ext cx="8569325" cy="120173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Нормативные основы международно-правовой защиты присвоений (назначений) радиочастот или радиочастотных каналов</a:t>
            </a:r>
          </a:p>
        </p:txBody>
      </p:sp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266700" y="1716088"/>
            <a:ext cx="79057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7 июля 2003 года № 126-ФЗ «О связи»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экспертизы возможности использования заявленных радиоэлектронных средств и их электромагнитной совместимости с действующими и планируемыми для использования радиоэлектронными средствами, рассмотрения материалов и принятия решений о присвоении (назначении) радиочастот или радиочастотных каналов в пределах выделенных полос радиочастот </a:t>
            </a:r>
            <a:endParaRPr lang="en-US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 решением ГКРЧ от 20 декабря 2011 года № 11-13-02)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проведения в Российской Федерации работ по заявлению, координации и регистрации в Международном союзе электросвязи частотных присвоений радиоэлектронным средствам (утверждено решением ГКРЧ от 27 сентября 2004 года № 04-02-03-001)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ГКРЧ по вопросам международно-правовой защиты присвоения (назначения) радиочастот или радиочастотных</a:t>
            </a: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каналов</a:t>
            </a:r>
          </a:p>
        </p:txBody>
      </p:sp>
      <p:pic>
        <p:nvPicPr>
          <p:cNvPr id="16" name="Picture 6" descr="C:\Documents and Settings\vos\Мои документы\Мои рисунки\Обложки документов\126-ФЗ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100" y="1341438"/>
            <a:ext cx="735013" cy="1473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8" descr="C:\Documents and Settings\vos\Мои документы\Мои рисунки\Флаги и эмблемы\РФ.bmp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3" y="1538288"/>
            <a:ext cx="258762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2" name="Группа 7"/>
          <p:cNvGrpSpPr>
            <a:grpSpLocks/>
          </p:cNvGrpSpPr>
          <p:nvPr/>
        </p:nvGrpSpPr>
        <p:grpSpPr bwMode="auto">
          <a:xfrm>
            <a:off x="7964488" y="3756025"/>
            <a:ext cx="1025525" cy="1322388"/>
            <a:chOff x="7724005" y="3769445"/>
            <a:chExt cx="1024459" cy="1322270"/>
          </a:xfrm>
        </p:grpSpPr>
        <p:grpSp>
          <p:nvGrpSpPr>
            <p:cNvPr id="19463" name="Группа 18"/>
            <p:cNvGrpSpPr>
              <a:grpSpLocks/>
            </p:cNvGrpSpPr>
            <p:nvPr/>
          </p:nvGrpSpPr>
          <p:grpSpPr bwMode="auto">
            <a:xfrm>
              <a:off x="7724005" y="3769445"/>
              <a:ext cx="1024459" cy="1322270"/>
              <a:chOff x="7164288" y="3199913"/>
              <a:chExt cx="1024459" cy="1322270"/>
            </a:xfrm>
          </p:grpSpPr>
          <p:pic>
            <p:nvPicPr>
              <p:cNvPr id="21" name="Picture 7" descr="C:\Documents and Settings\vos\Мои документы\Мои рисунки\Обложки документов\ГКРЧ.bmp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68771" y="3501511"/>
                <a:ext cx="719976" cy="1020672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7" descr="C:\Documents and Settings\vos\Мои документы\Мои рисунки\Обложки документов\ГКРЧ.bmp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308600" y="3357062"/>
                <a:ext cx="719976" cy="1020671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7" descr="C:\Documents and Settings\vos\Мои документы\Мои рисунки\Обложки документов\ГКРЧ.bmp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164288" y="3199913"/>
                <a:ext cx="719976" cy="1020672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464" name="Picture 8" descr="C:\Documents and Settings\vos\Мои документы\Мои рисунки\Флаги и эмблемы\РФ.bmp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003" y="3789852"/>
              <a:ext cx="266083" cy="30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17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7350" y="2133600"/>
            <a:ext cx="2449513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ru-RU" sz="2000" kern="0" dirty="0" smtClean="0">
              <a:cs typeface="Arial" charset="0"/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288925" y="620713"/>
            <a:ext cx="8569325" cy="12001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Нормативные основы международно-правовой защиты присвоений (назначений) радиочастот или радиочастотных каналов</a:t>
            </a: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179388" y="2000250"/>
            <a:ext cx="867886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радиосвязи МСЭ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МСЭ по вопросам заявления, координации и регистрации частотных присвоений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соглашения (Стокгольм-61, Женева-84, Женева-85, Женева-06)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 smtClean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Двусторонние и многосторонние соглашения между администрацией связи Российской Федерации и администрациями связи иностранных государств</a:t>
            </a:r>
          </a:p>
        </p:txBody>
      </p:sp>
      <p:pic>
        <p:nvPicPr>
          <p:cNvPr id="20485" name="Picture 3" descr="C:\Documents and Settings\vos\Мои документы\Мои рисунки\Соглашения\R-ACT-RRC_15-2006-JPG-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5229225"/>
            <a:ext cx="684213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" descr="http://www.itu.int/dms_pub/itu-r/opb/reg/R-REG-RR-2008-A5-JPG-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3175" y="5157788"/>
            <a:ext cx="854075" cy="1041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0487" name="Picture 2" descr="C:\Documents and Settings\vos\Мои документы\Мои рисунки\Соглашения\R-ACT-RRC_14-2006-JPG-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5516563"/>
            <a:ext cx="652463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Documents and Settings\vos\Мои документы\Мои рисунки\Обложки документов\ITU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55988" y="5475288"/>
            <a:ext cx="625475" cy="9064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vos\Мои документы\Мои рисунки\Обложки документов\ITU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33750" y="5334000"/>
            <a:ext cx="625475" cy="904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vos\Мои документы\Мои рисунки\Обложки документов\ITU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89288" y="5189538"/>
            <a:ext cx="625475" cy="904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491" name="Группа 3"/>
          <p:cNvGrpSpPr>
            <a:grpSpLocks/>
          </p:cNvGrpSpPr>
          <p:nvPr/>
        </p:nvGrpSpPr>
        <p:grpSpPr bwMode="auto">
          <a:xfrm>
            <a:off x="6889750" y="5157788"/>
            <a:ext cx="922338" cy="1182687"/>
            <a:chOff x="6732240" y="5157192"/>
            <a:chExt cx="922745" cy="1182654"/>
          </a:xfrm>
        </p:grpSpPr>
        <p:pic>
          <p:nvPicPr>
            <p:cNvPr id="2051" name="Picture 3" descr="C:\Documents and Settings\vos\Мои документы\Мои рисунки\Обложки документов\Agreement.bmp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19705" y="5433409"/>
              <a:ext cx="635280" cy="90643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Documents and Settings\vos\Мои документы\Мои рисунки\Обложки документов\Agreement.bmp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76767" y="5301650"/>
              <a:ext cx="633692" cy="90485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Documents and Settings\vos\Мои документы\Мои рисунки\Обложки документов\Agreement.bmp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32240" y="5157192"/>
              <a:ext cx="635280" cy="90643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18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468313" y="549275"/>
            <a:ext cx="8135937" cy="12001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47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7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77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7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7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по международно-правовой защите присвоений (назначений) радиочастот или радиочастотных каналов</a:t>
            </a:r>
          </a:p>
        </p:txBody>
      </p:sp>
      <p:sp>
        <p:nvSpPr>
          <p:cNvPr id="23555" name="Прямоугольник 5"/>
          <p:cNvSpPr>
            <a:spLocks noChangeArrowheads="1"/>
          </p:cNvSpPr>
          <p:nvPr/>
        </p:nvSpPr>
        <p:spPr bwMode="auto">
          <a:xfrm>
            <a:off x="179388" y="1916113"/>
            <a:ext cx="525621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необходимости проведения процедуры международно-правовой защиты использования присвоений (назначений) радиочастот или радиочастотных каналов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частотных присвоений в МСЭ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частотных присвоений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частотных присвоений в Международном справочном регистре частот </a:t>
            </a:r>
          </a:p>
        </p:txBody>
      </p:sp>
      <p:pic>
        <p:nvPicPr>
          <p:cNvPr id="21508" name="Picture 2" descr="C:\Documents and Settings\vos\Мои документы\Мои рисунки\123\BRIFIC_2013_DV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157788"/>
            <a:ext cx="9429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Группа 6"/>
          <p:cNvGrpSpPr>
            <a:grpSpLocks/>
          </p:cNvGrpSpPr>
          <p:nvPr/>
        </p:nvGrpSpPr>
        <p:grpSpPr bwMode="auto">
          <a:xfrm>
            <a:off x="5567363" y="2051050"/>
            <a:ext cx="954087" cy="944563"/>
            <a:chOff x="6186299" y="5335588"/>
            <a:chExt cx="954276" cy="944920"/>
          </a:xfrm>
        </p:grpSpPr>
        <p:pic>
          <p:nvPicPr>
            <p:cNvPr id="2151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299" y="6002338"/>
              <a:ext cx="954276" cy="278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8" name="Picture 3" descr="C:\Documents and Settings\vos\Мои документы\Мои рисунки\123\c67553d88a69332d42923a27e8bf9772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8075" y="5335588"/>
              <a:ext cx="952500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1" descr="http://www.itu.int/dms_pub/itu-r/opb/reg/R-REG-RR-2008-A5-JPG-E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4350" y="2152650"/>
            <a:ext cx="593725" cy="7254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1511" name="Picture 3" descr="C:\Documents and Settings\vos\Мои документы\Мои рисунки\Соглашения\R-ACT-RRC_15-2006-JPG-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0" y="2065338"/>
            <a:ext cx="4603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2" descr="C:\Documents and Settings\vos\Мои документы\Мои рисунки\Соглашения\R-ACT-RRC_14-2006-JPG-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2354263"/>
            <a:ext cx="4397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2" descr="C:\Documents and Settings\vos\Мои документы\Мои рисунки\123\BRIFIC_2013_DV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5310188"/>
            <a:ext cx="9429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Documents and Settings\vos\Мои документы\Мои рисунки\Обложки документов\ITU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1863" y="3933825"/>
            <a:ext cx="627062" cy="904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6" descr="C:\Documents and Settings\vos\Мои документы\Мои рисунки\Флаги и эмблемы\1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481388"/>
            <a:ext cx="1414463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4" descr="C:\Documents and Settings\vos\Мои документы\Мои рисунки\123\imagesCAJOGTEA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28453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19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6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11188" y="404813"/>
            <a:ext cx="8135937" cy="6477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Правовые основы экспертизы ЭМС</a:t>
            </a:r>
          </a:p>
        </p:txBody>
      </p:sp>
      <p:pic>
        <p:nvPicPr>
          <p:cNvPr id="4099" name="Picture 5" descr="buma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154781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buma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1168400"/>
            <a:ext cx="15478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buma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1773238"/>
            <a:ext cx="154781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209925" y="3005138"/>
            <a:ext cx="26638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связи» 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07.07.2003  №126-ФЗ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6513" y="4171950"/>
            <a:ext cx="3959225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комиссии по радиочастотам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20.12.2011 № 11-13-01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рассмотрения материалов и принятия решения о выделении полос радиочастот, переоформления решений и внесения в них изменений»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4541838" y="4086225"/>
            <a:ext cx="4405312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комиссии по радиочастотам </a:t>
            </a:r>
            <a:b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20.12.2011 № 11-13-02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altLang="ru-RU" sz="1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проведения экспертизы возможности использования заявленных радиоэлектронных средств и их электромагнитной совместимости с действующими и планируемыми для использования радиоэлектронными средствами рассмотрения материалов и принятия решения о присвоении (назначении) радиочастот или радиочастотных каналов  в пределах выделенных полос радиочастот»</a:t>
            </a:r>
          </a:p>
        </p:txBody>
      </p:sp>
      <p:sp>
        <p:nvSpPr>
          <p:cNvPr id="10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2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52388" y="549275"/>
            <a:ext cx="9037637" cy="1568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 Федерального закона «Об особенностях осуществления деятельности в области оказания услуг связи на территории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Крымского федерального округа на переходный период»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(основные положения)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179388" y="2276475"/>
            <a:ext cx="89106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 i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● Уведомление об осуществлении деятельности в области связи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● Анализ по совокупности полос и направление его результатов в ГКРЧ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● Коллегиальное рассмотрение и принятие обобщенного решения ГКРЧ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● Оформление лицензии на оказание услуг связи для пользователей радиочастотным спектром, указанных в решении ГКРЧ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● Оформление разрешения на использование радиочастот или радиочастотных каналов с учетом результатов экспертизы ЭМС для обладателей лицензии</a:t>
            </a:r>
          </a:p>
        </p:txBody>
      </p:sp>
      <p:sp>
        <p:nvSpPr>
          <p:cNvPr id="4" name="Rectangle 0"/>
          <p:cNvSpPr>
            <a:spLocks noChangeArrowheads="1"/>
          </p:cNvSpPr>
          <p:nvPr/>
        </p:nvSpPr>
        <p:spPr bwMode="auto">
          <a:xfrm>
            <a:off x="7983105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ru-RU" altLang="ru-RU" sz="1200" dirty="0" smtClean="0">
                <a:solidFill>
                  <a:schemeClr val="tx2"/>
                </a:solidFill>
                <a:latin typeface="Verdana" pitchFamily="34" charset="0"/>
              </a:rPr>
              <a:t>2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0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313" y="511175"/>
            <a:ext cx="8351837" cy="8318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проектов ПЧТР, прилагаемых к уведомлению пользователя радиочастотным спектром</a:t>
            </a:r>
            <a:endParaRPr lang="ru-RU" sz="2400" dirty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65842"/>
              </p:ext>
            </p:extLst>
          </p:nvPr>
        </p:nvGraphicFramePr>
        <p:xfrm>
          <a:off x="323850" y="1871663"/>
          <a:ext cx="8280399" cy="2230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7"/>
                <a:gridCol w="589195"/>
                <a:gridCol w="794283"/>
                <a:gridCol w="794283"/>
                <a:gridCol w="608607"/>
                <a:gridCol w="515769"/>
                <a:gridCol w="660184"/>
                <a:gridCol w="518347"/>
                <a:gridCol w="629237"/>
                <a:gridCol w="734970"/>
                <a:gridCol w="923452"/>
                <a:gridCol w="504024"/>
                <a:gridCol w="504024"/>
                <a:gridCol w="360017"/>
              </a:tblGrid>
              <a:tr h="8673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№ </a:t>
                      </a:r>
                      <a:r>
                        <a:rPr lang="ru-RU" sz="700" u="none" strike="noStrike" dirty="0" err="1">
                          <a:effectLst/>
                        </a:rPr>
                        <a:t>п.п</a:t>
                      </a:r>
                      <a:r>
                        <a:rPr lang="ru-RU" sz="700" u="none" strike="noStrike" dirty="0">
                          <a:effectLst/>
                        </a:rPr>
                        <a:t>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№ станции (обозначение в сети)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Место размещения БС (стационарных РЭС)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Географические координаты,</a:t>
                      </a:r>
                      <a:br>
                        <a:rPr lang="ru-RU" sz="700" u="none" strike="noStrike" dirty="0">
                          <a:effectLst/>
                        </a:rPr>
                      </a:br>
                      <a:r>
                        <a:rPr lang="ru-RU" sz="700" u="none" strike="noStrike" dirty="0">
                          <a:effectLst/>
                        </a:rPr>
                        <a:t>град., мин., сек.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Высота подвеса антенны БС от поверхности Земли,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Азимут главного лепестка излучения антенны,</a:t>
                      </a:r>
                      <a:br>
                        <a:rPr lang="ru-RU" sz="700" u="none" strike="noStrike" dirty="0">
                          <a:effectLst/>
                        </a:rPr>
                      </a:br>
                      <a:r>
                        <a:rPr lang="ru-RU" sz="700" u="none" strike="noStrike" dirty="0">
                          <a:effectLst/>
                        </a:rPr>
                        <a:t>град.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Коэффициент усиления антенны БС,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дБи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Потери в антенно-фидерном тракте БС,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дБ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Мощность на выходе передатчика БС,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Вт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Номер канала (в соответствии со стандартом)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Частоты ПРД БС/ ПРМ БС,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МГц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Угол места главного лепестка излучения антенны БС*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Класс излучения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поля-риза-ция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39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12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14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7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БС-1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г. Симферополь, ул. </a:t>
                      </a:r>
                      <a:r>
                        <a:rPr lang="ru-RU" sz="700" u="none" strike="noStrike" dirty="0" err="1">
                          <a:effectLst/>
                        </a:rPr>
                        <a:t>Вилар</a:t>
                      </a:r>
                      <a:r>
                        <a:rPr lang="ru-RU" sz="700" u="none" strike="noStrike" dirty="0">
                          <a:effectLst/>
                        </a:rPr>
                        <a:t>, д. 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44°56'13с.ш.  34°01'14в.д.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0,5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595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626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1821.8/1726.8  1828.0/1733.0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-2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200KG7W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7826"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0,5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601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607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1823.0/1728.0  1824.2/1729.2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-2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200KG7W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7826"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240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0,5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611</a:t>
                      </a:r>
                      <a:br>
                        <a:rPr lang="ru-RU" sz="700" u="none" strike="noStrike" dirty="0">
                          <a:effectLst/>
                        </a:rPr>
                      </a:br>
                      <a:r>
                        <a:rPr lang="ru-RU" sz="700" u="none" strike="noStrike" dirty="0">
                          <a:effectLst/>
                        </a:rPr>
                        <a:t> 616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1825.0/1730.0  1826.0/1731.0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-2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200KG7W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7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БС-2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г. Симферополь, ул. Вилар, д. 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44°56'13с.ш.  34°01'14в.д.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0-360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0,6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650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655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1832.8/1737.8  1833.8/1738.8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200KG7W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V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44" marR="7744" marT="774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35888"/>
              </p:ext>
            </p:extLst>
          </p:nvPr>
        </p:nvGraphicFramePr>
        <p:xfrm>
          <a:off x="323850" y="4457700"/>
          <a:ext cx="8280400" cy="2149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20"/>
                <a:gridCol w="461447"/>
                <a:gridCol w="1473852"/>
                <a:gridCol w="924886"/>
                <a:gridCol w="604656"/>
                <a:gridCol w="771732"/>
                <a:gridCol w="381887"/>
                <a:gridCol w="381887"/>
                <a:gridCol w="381887"/>
                <a:gridCol w="381887"/>
                <a:gridCol w="381887"/>
                <a:gridCol w="585604"/>
                <a:gridCol w="504025"/>
                <a:gridCol w="504025"/>
                <a:gridCol w="360018"/>
              </a:tblGrid>
              <a:tr h="558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r>
                        <a:rPr lang="en-US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станции (обо-значение в сети)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(тип, шифр)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РРС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t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установки РРС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Географические    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координаты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(система координат)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Высота подвеса антенны РРС от поверхности Земли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Азимут главного лепестка излучения антенны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усиления антенны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Потери в антенно-фидерном тракте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 на выходе передатчика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Частоты ПРД/ПРМ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Угол места главного лепестка  излучения антенны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Обозначение (класс) излучения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Поляризация  ПРД/ПРМ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280">
                <a:tc vMerge="1">
                  <a:txBody>
                    <a:bodyPr/>
                    <a:lstStyle/>
                    <a:p>
                      <a:pPr algn="l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 установки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</a:t>
                      </a:r>
                      <a:r>
                        <a:rPr lang="en-US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тельная </a:t>
                      </a:r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 месте установки РРС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град.,  </a:t>
                      </a:r>
                    </a:p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мин., сек.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784"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град.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дБи</a:t>
                      </a:r>
                      <a:endParaRPr lang="ru-RU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МГц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град.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28" marR="6228" marT="6223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8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66067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FlexiHopper 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Симферополь г, Студенческая ул, д. 14, корп. 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43°33'17"с.ш.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7926/8192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-0,01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28M0D7W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V/V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46°23'07"в.д.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8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64430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FlexiHopper 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Симферопольський р-н,  Скворцовое с, Луч-1 СНТ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вышка ОАО "МегаФон"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43°30'26"с.ш.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40,1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8192/7926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28M0D7W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V/V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46°19'54"в.д.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28" marR="6228" marT="6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41388" y="4076700"/>
            <a:ext cx="76327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ПЧТР РРЛ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1550" y="1511300"/>
            <a:ext cx="76327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ПЧТР </a:t>
            </a:r>
            <a:r>
              <a:rPr lang="en-US" b="1" dirty="0"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GSM-1800</a:t>
            </a:r>
            <a:endParaRPr lang="ru-RU" dirty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0"/>
          <p:cNvSpPr>
            <a:spLocks noChangeArrowheads="1"/>
          </p:cNvSpPr>
          <p:nvPr/>
        </p:nvSpPr>
        <p:spPr bwMode="auto">
          <a:xfrm>
            <a:off x="7992261" y="138113"/>
            <a:ext cx="11608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ru-RU" altLang="ru-RU" sz="1200" dirty="0" smtClean="0">
                <a:solidFill>
                  <a:schemeClr val="tx2"/>
                </a:solidFill>
                <a:latin typeface="Verdana" pitchFamily="34" charset="0"/>
              </a:rPr>
              <a:t>2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1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Дата 1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9388" y="1568450"/>
            <a:ext cx="8280400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r>
              <a:rPr lang="ru-RU" altLang="ru-RU" b="1" i="1" dirty="0" smtClean="0">
                <a:solidFill>
                  <a:schemeClr val="bg2">
                    <a:lumMod val="75000"/>
                  </a:schemeClr>
                </a:solidFill>
              </a:rPr>
              <a:t>●  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 Государственное регулирование деятельности в области связи</a:t>
            </a: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ru-RU" alt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Статья 24. Выделение полос радиочастот и присвоение радиочастот или радиочастотных каналов</a:t>
            </a:r>
          </a:p>
          <a:p>
            <a:pPr algn="ctr"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ru-RU" alt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628650" defTabSz="180975" eaLnBrk="1" hangingPunct="1">
              <a:spcBef>
                <a:spcPct val="0"/>
              </a:spcBef>
              <a:tabLst>
                <a:tab pos="542925" algn="l"/>
              </a:tabLst>
              <a:defRPr/>
            </a:pP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п.7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выделении полос радиочастот</a:t>
            </a:r>
            <a:b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заключение экспертизы по ЭМС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РЭС</a:t>
            </a:r>
          </a:p>
          <a:p>
            <a:pPr marL="628650" indent="-628650" defTabSz="180975" eaLnBrk="1" hangingPunct="1">
              <a:spcBef>
                <a:spcPct val="0"/>
              </a:spcBef>
              <a:tabLst>
                <a:tab pos="542925" algn="l"/>
              </a:tabLst>
              <a:defRPr/>
            </a:pPr>
            <a:endParaRPr lang="ru-RU" altLang="ru-RU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628650" defTabSz="180975" eaLnBrk="1" hangingPunct="1">
              <a:spcBef>
                <a:spcPct val="0"/>
              </a:spcBef>
              <a:tabLst>
                <a:tab pos="542925" algn="l"/>
              </a:tabLst>
              <a:defRPr/>
            </a:pP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п. 8.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присвоении радиочастот</a:t>
            </a:r>
            <a:b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заключение экспертизы по ЭМС с действующими и планируемыми для использования РЭС </a:t>
            </a:r>
            <a:endParaRPr lang="ru-RU" alt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723900" y="860425"/>
            <a:ext cx="7848600" cy="8302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Федеральный закон «О связи» от 07.07.2003 № 126-ФЗ</a:t>
            </a:r>
            <a:b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3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Дата 1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79388" y="1844675"/>
            <a:ext cx="8643937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i="1" dirty="0">
                <a:solidFill>
                  <a:schemeClr val="bg2">
                    <a:lumMod val="75000"/>
                  </a:schemeClr>
                </a:solidFill>
              </a:rPr>
              <a:t>●  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 выполнение работ при рассмотрении материалов и принятии решений ГКРЧ о выделении полос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радиочастот</a:t>
            </a:r>
          </a:p>
          <a:p>
            <a:pPr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Выделение полосы радиочастот осуществляется в соответствии с Таблицей распределения радиочастот между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радиослужбами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Федерации, утвержденной Правительством Российской 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Выделение полос радиочастот осуществляется на десять лет или на меньший заявляемый срок, но не более срока возможного применения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радиотехнологии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международными обязательствами и нормативными правовыми актами Российской Федерации </a:t>
            </a:r>
            <a:endParaRPr lang="ru-RU" altLang="ru-RU" sz="18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Решения ГКРЧ о выделении полос радиочастот публикуются на официальном сайте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84213" y="620713"/>
            <a:ext cx="7996237" cy="12001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Порядок рассмотрения материалов и принятия решения о выделении полос радиочастот, переоформления решений и внесения в них изменений</a:t>
            </a:r>
          </a:p>
        </p:txBody>
      </p:sp>
      <p:sp>
        <p:nvSpPr>
          <p:cNvPr id="6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4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ChangeArrowheads="1"/>
          </p:cNvSpPr>
          <p:nvPr/>
        </p:nvSpPr>
        <p:spPr bwMode="auto">
          <a:xfrm>
            <a:off x="125225" y="3153906"/>
            <a:ext cx="8831263" cy="3240088"/>
          </a:xfrm>
          <a:prstGeom prst="rect">
            <a:avLst/>
          </a:prstGeom>
          <a:noFill/>
          <a:ln>
            <a:noFill/>
          </a:ln>
          <a:effectLst>
            <a:outerShdw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r>
              <a:rPr lang="ru-RU" altLang="ru-RU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bg2">
                    <a:lumMod val="75000"/>
                  </a:schemeClr>
                </a:solidFill>
              </a:rPr>
              <a:t>●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– комплекс мероприятий, направленных на определение возможности  использования планируемых присвоений (назначений)  радиочастот или радиочастотных каналов заявленных РЭС и их ЭМС с действующими и планируемыми для использования РЭС</a:t>
            </a: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ru-RU" alt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● Заключение радиочастотной службы – оформленные результаты   экспертизы возможности использования заявленных РЭС гражданского назначения и их ЭМС с действующими и планируемыми для использования РЭС</a:t>
            </a: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ru-RU" alt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●  Результаты экспертизы являются основанием для присвоения (назначения) радиочастот или радиочастотных каналов   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35497" y="476250"/>
            <a:ext cx="9010720" cy="267765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Порядок проведения экспертизы возможности использования заявленных радиоэлектронных средств и их электромагнитной совместимости с действующими и планируемыми для использования радиоэлектронными средствами рассмотрения материалов и принятия решения о присвоении (назначении) радиочастот или радиочастотных каналов  в пределах выделенных полос радиочастот</a:t>
            </a:r>
          </a:p>
        </p:txBody>
      </p:sp>
      <p:sp>
        <p:nvSpPr>
          <p:cNvPr id="5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5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04813"/>
            <a:ext cx="8459787" cy="1223962"/>
          </a:xfrm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РЭС радиовещательной службы</a:t>
            </a:r>
            <a:br>
              <a:rPr lang="ru-RU" alt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kern="1200" dirty="0">
              <a:solidFill>
                <a:schemeClr val="bg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1"/>
          <p:cNvSpPr>
            <a:spLocks noGrp="1" noChangeArrowheads="1"/>
          </p:cNvSpPr>
          <p:nvPr>
            <p:ph idx="4294967295"/>
          </p:nvPr>
        </p:nvSpPr>
        <p:spPr>
          <a:xfrm>
            <a:off x="179388" y="1628775"/>
            <a:ext cx="8713787" cy="3416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Указ Президента Российской Федерации от 24.06.2009 №715 «Об общероссийских обязательных общедоступных телеканалах и радиоканалах</a:t>
            </a:r>
            <a:r>
              <a:rPr lang="ru-RU" altLang="ru-RU" sz="1800" b="1" kern="1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en-US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Федеральная целевая программа «Развитие телерадиовещания в Российской Федерации на 2009-2015 годы</a:t>
            </a:r>
            <a:r>
              <a:rPr lang="ru-RU" altLang="ru-RU" sz="1800" b="1" kern="1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80975" eaLnBrk="1" hangingPunct="1">
              <a:spcBef>
                <a:spcPct val="0"/>
              </a:spcBef>
              <a:tabLst>
                <a:tab pos="361950" algn="l"/>
              </a:tabLst>
              <a:defRPr/>
            </a:pPr>
            <a:endParaRPr lang="ru-RU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Постановление Правительства РФ от 26.01.2012 N 25  «О выделении конкретных радиочастот для вещания с использованием ограниченного радиочастотного ресурса (наземного эфирного вещания, спутникового вещания), проведении конкурса, взимании единовременной платы за право осуществлять наземное эфирное вещание, спутниковое вещание с использованием конкретных радиочастот</a:t>
            </a:r>
            <a:r>
              <a:rPr lang="ru-RU" altLang="ru-RU" sz="1800" b="1" kern="1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6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81038" y="549275"/>
            <a:ext cx="8002587" cy="115093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kern="0" dirty="0" smtClean="0"/>
              <a:t/>
            </a:r>
            <a:br>
              <a:rPr lang="ru-RU" altLang="ru-RU" sz="2400" kern="0" dirty="0" smtClean="0"/>
            </a:br>
            <a:r>
              <a:rPr lang="ru-RU" altLang="ru-RU" sz="2400" kern="0" dirty="0" smtClean="0"/>
              <a:t/>
            </a:r>
            <a:br>
              <a:rPr lang="ru-RU" altLang="ru-RU" sz="2400" kern="0" dirty="0" smtClean="0"/>
            </a:b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 позывных сигналов для опознавания радиоэлектронных средств гражданского назначения</a:t>
            </a:r>
            <a:b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(свидетельства выдаются бесплатно)</a:t>
            </a: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4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1267" name="Прямоугольник 1"/>
          <p:cNvSpPr txBox="1">
            <a:spLocks noChangeArrowheads="1"/>
          </p:cNvSpPr>
          <p:nvPr/>
        </p:nvSpPr>
        <p:spPr bwMode="auto">
          <a:xfrm>
            <a:off x="179388" y="1989138"/>
            <a:ext cx="8651875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Приказ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12.01.2012 № 4 «Об утверждении Порядка образования позывных сигналов для опознавания радиоэлектронных средств гражданского назначения» в редакции приказа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03.02.2013 № 23 «О внесении изменений в Порядок образования позывных сигналов для опознавания радиоэлектронных средств гражданского назначения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Прямоугольник 1"/>
          <p:cNvSpPr txBox="1">
            <a:spLocks noChangeArrowheads="1"/>
          </p:cNvSpPr>
          <p:nvPr/>
        </p:nvSpPr>
        <p:spPr bwMode="auto">
          <a:xfrm>
            <a:off x="179388" y="4302125"/>
            <a:ext cx="8794750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Приказ </a:t>
            </a:r>
            <a:r>
              <a:rPr lang="ru-RU" altLang="ru-RU" sz="18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20.07.2012 № 184 «Об утверждении Требований к использованию радиочастотного спектра любительской службой и любительской спутниковой службой в Российской Федерации</a:t>
            </a:r>
            <a:r>
              <a:rPr lang="ru-RU" altLang="ru-RU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endParaRPr lang="ru-RU" altLang="ru-RU" sz="1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Решение Государственной комиссии по радиочастотам от 15.07.2010 № 10-07-01 «О выделении полос радиочастот для радиоэлектронных средств любительской и любительской спутниковой служб»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25488" y="3860800"/>
            <a:ext cx="8004175" cy="6477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Любительская </a:t>
            </a:r>
            <a: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служба радиосвязи</a:t>
            </a:r>
            <a:br>
              <a:rPr lang="ru-RU" altLang="ru-RU" sz="2400" b="1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7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333375"/>
            <a:ext cx="8640762" cy="1655763"/>
          </a:xfrm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Разрешения на судовые радиостанции </a:t>
            </a:r>
            <a:r>
              <a:rPr lang="ru-RU" sz="2400" b="1" kern="12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используемые на морских судах, судах внутреннего плавания и судах смешанного (река-море) плавания </a:t>
            </a:r>
          </a:p>
        </p:txBody>
      </p:sp>
      <p:sp>
        <p:nvSpPr>
          <p:cNvPr id="17" name="Прямоугольник 1"/>
          <p:cNvSpPr>
            <a:spLocks noGrp="1" noChangeArrowheads="1"/>
          </p:cNvSpPr>
          <p:nvPr>
            <p:ph idx="4294967295"/>
          </p:nvPr>
        </p:nvSpPr>
        <p:spPr>
          <a:xfrm>
            <a:off x="250825" y="2133600"/>
            <a:ext cx="8569325" cy="3416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Приказ Минкомсвязи России от 12.09.2011 № 227 «Об утверждении Порядка выдачи Разрешения на судовые радиостанции </a:t>
            </a:r>
            <a:r>
              <a:rPr 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на морских судах, судах внутреннего плавания и судах смешанного (река-море) плавания, а также форм бланков таких разрешений</a:t>
            </a:r>
            <a:r>
              <a:rPr lang="ru-RU" altLang="ru-RU" sz="1800" b="1" kern="1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endParaRPr lang="ru-RU" altLang="ru-RU" sz="18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80975" eaLnBrk="1" hangingPunct="1">
              <a:spcBef>
                <a:spcPct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ru-RU" altLang="ru-RU" sz="18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Решение Государственной комиссии по радиочастотам от 20.12.2011 № 11-13-02 «Порядок проведения экспертизы возможности использования заявленных радиоэлектронных средств и их электромагнитной совместимости с действующими и планируемыми для использования радиоэлектронными средствами рассмотрения материалов и принятия решения о присвоении (назначении) радиочастот или радиочастотных каналов  в пределах выделенных полос радиочастот»</a:t>
            </a:r>
          </a:p>
        </p:txBody>
      </p:sp>
      <p:sp>
        <p:nvSpPr>
          <p:cNvPr id="5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8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1628775"/>
            <a:ext cx="87122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ru-RU" altLang="ru-RU" sz="1800" b="1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 i="1" dirty="0">
                <a:solidFill>
                  <a:schemeClr val="accent2"/>
                </a:solidFill>
              </a:rPr>
              <a:t> 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● Государственные стандарты Российской Федерации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● Нормы на технические параметры РЭС 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Решениями ГКРЧ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● Правила применения радиоэлектронного оборудования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Приказами Министерства информационных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en-US" altLang="ru-RU" sz="1800" b="1" dirty="0" smtClean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связи РФ  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● Методики расчетов ЭМС РЭС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Решениями ГКРЧ</a:t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● Рекомендации </a:t>
            </a:r>
            <a:r>
              <a:rPr lang="en-US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ITU/CEPT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800" b="1" dirty="0" smtClean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800" b="1" dirty="0">
                <a:solidFill>
                  <a:srgbClr val="00005E"/>
                </a:solidFill>
                <a:latin typeface="Times New Roman" pitchFamily="18" charset="0"/>
                <a:cs typeface="Times New Roman" pitchFamily="18" charset="0"/>
              </a:rPr>
              <a:t>модели распространения, стандарты на радиоэлектронное оборудование)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68313" y="692150"/>
            <a:ext cx="8278812" cy="12239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Нормативные и методические документы по экспертизе ЭМС</a:t>
            </a:r>
          </a:p>
        </p:txBody>
      </p:sp>
      <p:sp>
        <p:nvSpPr>
          <p:cNvPr id="6" name="Rectangle 0"/>
          <p:cNvSpPr>
            <a:spLocks noChangeArrowheads="1"/>
          </p:cNvSpPr>
          <p:nvPr/>
        </p:nvSpPr>
        <p:spPr bwMode="auto">
          <a:xfrm>
            <a:off x="7983105" y="138113"/>
            <a:ext cx="1063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Слайд № </a:t>
            </a:r>
            <a:r>
              <a:rPr lang="en-US" altLang="ru-RU" sz="1200" dirty="0" smtClean="0">
                <a:solidFill>
                  <a:schemeClr val="tx2"/>
                </a:solidFill>
                <a:latin typeface="Verdana" pitchFamily="34" charset="0"/>
              </a:rPr>
              <a:t>9</a:t>
            </a:r>
            <a:endParaRPr lang="ru-RU" altLang="ru-RU" sz="1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</TotalTime>
  <Words>1909</Words>
  <Application>Microsoft Office PowerPoint</Application>
  <PresentationFormat>Экран (4:3)</PresentationFormat>
  <Paragraphs>602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РЭС радиовещательной службы  </vt:lpstr>
      <vt:lpstr>Презентация PowerPoint</vt:lpstr>
      <vt:lpstr>Разрешения на судовые радиостанции используемые на морских судах, судах внутреннего плавания и судах смешанного (река-море) плавания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«Задачи радиочастотной службы по работе с донесениями о помехах, поступающими от Международного союза электросвязи и администраций связи иностранных государств и принятие мер по их устранению». </dc:title>
  <dc:creator>gri</dc:creator>
  <cp:lastModifiedBy>Голеньков Николай Семенович</cp:lastModifiedBy>
  <cp:revision>271</cp:revision>
  <cp:lastPrinted>2014-04-25T09:54:57Z</cp:lastPrinted>
  <dcterms:created xsi:type="dcterms:W3CDTF">2008-07-03T04:57:20Z</dcterms:created>
  <dcterms:modified xsi:type="dcterms:W3CDTF">2014-05-20T09:41:02Z</dcterms:modified>
</cp:coreProperties>
</file>