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70" r:id="rId12"/>
  </p:sldIdLst>
  <p:sldSz cx="10085388" cy="7562850"/>
  <p:notesSz cx="6734175" cy="9853613"/>
  <p:defaultTextStyle>
    <a:defPPr>
      <a:defRPr lang="ru-RU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AEEF"/>
    <a:srgbClr val="17375E"/>
    <a:srgbClr val="29A5DC"/>
    <a:srgbClr val="FFBF00"/>
    <a:srgbClr val="0040BB"/>
    <a:srgbClr val="384B49"/>
    <a:srgbClr val="004C83"/>
    <a:srgbClr val="004A97"/>
    <a:srgbClr val="45A4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7" autoAdjust="0"/>
    <p:restoredTop sz="99848" autoAdjust="0"/>
  </p:normalViewPr>
  <p:slideViewPr>
    <p:cSldViewPr snapToGrid="0" snapToObjects="1">
      <p:cViewPr>
        <p:scale>
          <a:sx n="100" d="100"/>
          <a:sy n="100" d="100"/>
        </p:scale>
        <p:origin x="-570" y="-384"/>
      </p:cViewPr>
      <p:guideLst>
        <p:guide orient="horz" pos="2382"/>
        <p:guide pos="31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782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782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70E8C-91B9-400D-849A-2E02410ECD4A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39775"/>
            <a:ext cx="4924425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79950"/>
            <a:ext cx="5387975" cy="44338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59900"/>
            <a:ext cx="291782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59900"/>
            <a:ext cx="291782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D2E1A-D661-45CE-A452-976AB7484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827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2E1A-D661-45CE-A452-976AB7484F5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079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756408" y="2349391"/>
            <a:ext cx="8572580" cy="16211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11" y="4285615"/>
            <a:ext cx="7059772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FC11-3F05-47C4-98FE-9D1EEDC44FD7}" type="datetime1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7A8-D033-E140-B494-BB95A351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866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25760-F82F-4922-A09B-31673E934972}" type="datetime1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7A8-D033-E140-B494-BB95A351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328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1907" y="302867"/>
            <a:ext cx="2269213" cy="645293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271" y="302867"/>
            <a:ext cx="6639547" cy="64529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42B4-8387-45F0-88CA-3EABD429C445}" type="datetime1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7A8-D033-E140-B494-BB95A351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0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C6E8-B98B-46F1-A63F-C6224C307938}" type="datetime1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7A8-D033-E140-B494-BB95A351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466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96678" y="4859833"/>
            <a:ext cx="8572580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678" y="3205463"/>
            <a:ext cx="8572580" cy="165437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F77D-B597-4029-9E0D-E5A96025925C}" type="datetime1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7A8-D033-E140-B494-BB95A351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431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271" y="1764671"/>
            <a:ext cx="4454380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6740" y="1764671"/>
            <a:ext cx="4454380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21A6-55EB-48AA-9742-82A0209462D4}" type="datetime1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7A8-D033-E140-B494-BB95A351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398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270" y="1692892"/>
            <a:ext cx="445613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270" y="2398408"/>
            <a:ext cx="445613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3239" y="1692892"/>
            <a:ext cx="4457882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3239" y="2398408"/>
            <a:ext cx="4457882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4B50-3FD4-45AF-999E-198772E41795}" type="datetime1">
              <a:rPr lang="ru-RU" smtClean="0"/>
              <a:pPr/>
              <a:t>20.05.2014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7A8-D033-E140-B494-BB95A351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16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77B0-D67D-42B3-9142-F29B65304965}" type="datetime1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7A8-D033-E140-B494-BB95A351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669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84D2-BD13-42E6-8D6A-126F9656E30F}" type="datetime1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7A8-D033-E140-B494-BB95A351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19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04271" y="301116"/>
            <a:ext cx="3318024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3109" y="301119"/>
            <a:ext cx="5638012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271" y="1582599"/>
            <a:ext cx="3318024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D33A-FF8F-4CBD-ABDE-354C9BAA3967}" type="datetime1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7A8-D033-E140-B494-BB95A351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846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976807" y="5293995"/>
            <a:ext cx="605123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807" y="675755"/>
            <a:ext cx="605123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807" y="5918981"/>
            <a:ext cx="605123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89F1-7B24-4DD3-96FC-320DCB1BD756}" type="datetime1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7A8-D033-E140-B494-BB95A351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464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270" y="302868"/>
            <a:ext cx="9076849" cy="1260475"/>
          </a:xfrm>
          <a:prstGeom prst="rect">
            <a:avLst/>
          </a:prstGeom>
        </p:spPr>
        <p:txBody>
          <a:bodyPr vert="horz" lIns="99551" tIns="49775" rIns="99551" bIns="4977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270" y="1764671"/>
            <a:ext cx="9076849" cy="4991131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270" y="7009644"/>
            <a:ext cx="235325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FA37C-52BD-483B-8A52-C720DA06147E}" type="datetime1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5842" y="7009644"/>
            <a:ext cx="3193707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7862" y="7009644"/>
            <a:ext cx="235325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EE7A8-D033-E140-B494-BB95A351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60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vanov_obloga-02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0"/>
            <a:ext cx="10692000" cy="756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86089" y="5527138"/>
            <a:ext cx="6970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00AEEF"/>
                </a:solidFill>
                <a:latin typeface="Arial"/>
                <a:cs typeface="Arial"/>
              </a:rPr>
              <a:t>ЖЕГЛОВ Андрей Александрович</a:t>
            </a:r>
            <a:endParaRPr lang="ru-RU" sz="2000" dirty="0" smtClean="0">
              <a:solidFill>
                <a:srgbClr val="00AEEF"/>
              </a:solidFill>
              <a:latin typeface="Arial"/>
              <a:cs typeface="Arial"/>
            </a:endParaRPr>
          </a:p>
          <a:p>
            <a:pPr algn="r"/>
            <a:r>
              <a:rPr lang="ru-RU" sz="2000" dirty="0" smtClean="0">
                <a:solidFill>
                  <a:srgbClr val="00AEEF"/>
                </a:solidFill>
                <a:latin typeface="Arial"/>
                <a:cs typeface="Arial"/>
              </a:rPr>
              <a:t>Заместитель начальника управления Роскомнадзора</a:t>
            </a:r>
            <a:endParaRPr lang="ru-RU" sz="2000" dirty="0">
              <a:solidFill>
                <a:srgbClr val="00AEEF"/>
              </a:solidFill>
              <a:latin typeface="Aria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536312" y="4693132"/>
            <a:ext cx="106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17375E"/>
                </a:solidFill>
                <a:latin typeface="Arial"/>
                <a:cs typeface="Arial"/>
              </a:rPr>
              <a:t>ВВОЗ РАДИОЭЛЕКТРОННЫХ СРЕДСТВ И ВЫСОКОЧАСТОТНЫХ УСТРОЙСТВ</a:t>
            </a:r>
            <a:r>
              <a:rPr lang="en-US" sz="2400" b="1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ru-RU" sz="2400" b="1" dirty="0" smtClean="0">
                <a:solidFill>
                  <a:srgbClr val="17375E"/>
                </a:solidFill>
                <a:latin typeface="Arial"/>
                <a:cs typeface="Arial"/>
              </a:rPr>
              <a:t>НА ТЕРРИТОРИЮ РОССИЙСКОЙ ФЕДЕРАЦИИ</a:t>
            </a:r>
          </a:p>
          <a:p>
            <a:pPr algn="r"/>
            <a:endParaRPr lang="ru-RU" sz="2400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7481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Изображение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389" y="382568"/>
            <a:ext cx="1176447" cy="59690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734630" y="7160198"/>
            <a:ext cx="2353258" cy="402652"/>
          </a:xfrm>
        </p:spPr>
        <p:txBody>
          <a:bodyPr/>
          <a:lstStyle/>
          <a:p>
            <a:r>
              <a:rPr lang="ru-RU" sz="2800" dirty="0" smtClean="0">
                <a:solidFill>
                  <a:srgbClr val="00AEEF"/>
                </a:solidFill>
              </a:rPr>
              <a:t>9</a:t>
            </a:r>
            <a:endParaRPr lang="ru-RU" sz="2800" dirty="0">
              <a:solidFill>
                <a:srgbClr val="00AEEF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95300" y="257176"/>
            <a:ext cx="7206029" cy="11264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92381" y="287318"/>
            <a:ext cx="67752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 Narrow"/>
                <a:cs typeface="Arial Narrow"/>
              </a:rPr>
              <a:t>Не требуются лицензии и разрешения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Arial Narrow"/>
                <a:cs typeface="Arial Narrow"/>
              </a:rPr>
              <a:t>в следующих случаях</a:t>
            </a:r>
            <a:r>
              <a:rPr lang="ru-RU" sz="3200" b="1" dirty="0" smtClean="0">
                <a:solidFill>
                  <a:schemeClr val="bg1"/>
                </a:solidFill>
                <a:latin typeface="Arial Narrow"/>
                <a:cs typeface="Arial Narrow"/>
              </a:rPr>
              <a:t>:</a:t>
            </a:r>
            <a:endParaRPr lang="ru-RU" sz="32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5299" y="1700310"/>
            <a:ext cx="7206029" cy="56148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4567" y="1829844"/>
            <a:ext cx="7021536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– транзит РЭС и ВЧУ,</a:t>
            </a:r>
          </a:p>
          <a:p>
            <a:r>
              <a:rPr lang="ru-RU" sz="900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– РЭС установлено на автотранспорте,</a:t>
            </a:r>
          </a:p>
          <a:p>
            <a:r>
              <a:rPr lang="ru-RU" sz="800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– РЭС (ВЧУ) ранее было вывезено,</a:t>
            </a:r>
          </a:p>
          <a:p>
            <a:r>
              <a:rPr lang="ru-RU" sz="800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– РЭС входит в состав бортового оборудования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   воздушных, морских и речных судов;</a:t>
            </a:r>
          </a:p>
          <a:p>
            <a:r>
              <a:rPr lang="ru-RU" sz="800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– РЭС ввозится для ремонта (установки)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   на воздушные, морские, речные суда.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   Суда производятся на территории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   Таможенного союза и будут вывезены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   после изготовления или ремонта.</a:t>
            </a:r>
            <a:endParaRPr lang="ru-RU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757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Ivanov_obloga-02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2000" cy="75563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57386" y="4715120"/>
            <a:ext cx="6870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i="1" dirty="0" smtClean="0">
                <a:solidFill>
                  <a:srgbClr val="17375E"/>
                </a:solidFill>
                <a:latin typeface="Arial"/>
                <a:cs typeface="Arial"/>
              </a:rPr>
              <a:t>СПАСИБО ЗА ВНИМАНИЕ!</a:t>
            </a:r>
            <a:endParaRPr lang="ru-RU" sz="3600" b="1" i="1" dirty="0">
              <a:solidFill>
                <a:srgbClr val="17375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772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ый треугольник 40"/>
          <p:cNvSpPr/>
          <p:nvPr/>
        </p:nvSpPr>
        <p:spPr>
          <a:xfrm rot="18900000">
            <a:off x="4022182" y="2957066"/>
            <a:ext cx="958611" cy="97200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4164655" y="3209321"/>
            <a:ext cx="704744" cy="26089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389" y="382568"/>
            <a:ext cx="1176447" cy="5969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729024" y="7150321"/>
            <a:ext cx="2353258" cy="402652"/>
          </a:xfrm>
        </p:spPr>
        <p:txBody>
          <a:bodyPr/>
          <a:lstStyle/>
          <a:p>
            <a:r>
              <a:rPr lang="ru-RU" sz="2800" dirty="0" smtClean="0">
                <a:solidFill>
                  <a:srgbClr val="00AEEF"/>
                </a:solidFill>
              </a:rPr>
              <a:t>1</a:t>
            </a:r>
            <a:endParaRPr lang="ru-RU" sz="2800" dirty="0">
              <a:solidFill>
                <a:srgbClr val="00AEEF"/>
              </a:solidFill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373764" y="851676"/>
            <a:ext cx="8651698" cy="2200416"/>
            <a:chOff x="373764" y="446175"/>
            <a:chExt cx="8651698" cy="2200416"/>
          </a:xfrm>
        </p:grpSpPr>
        <p:sp>
          <p:nvSpPr>
            <p:cNvPr id="44" name="Прямоугольник с одним вырезанным углом 43"/>
            <p:cNvSpPr/>
            <p:nvPr/>
          </p:nvSpPr>
          <p:spPr>
            <a:xfrm flipV="1">
              <a:off x="396658" y="446175"/>
              <a:ext cx="7969420" cy="1037703"/>
            </a:xfrm>
            <a:prstGeom prst="snip1Rect">
              <a:avLst>
                <a:gd name="adj" fmla="val 31870"/>
              </a:avLst>
            </a:prstGeom>
            <a:solidFill>
              <a:srgbClr val="00AEEF">
                <a:alpha val="7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6658" y="753916"/>
              <a:ext cx="7969420" cy="469854"/>
            </a:xfrm>
            <a:prstGeom prst="rect">
              <a:avLst/>
            </a:prstGeom>
            <a:noFill/>
          </p:spPr>
          <p:txBody>
            <a:bodyPr wrap="square" lIns="99551" tIns="49775" rIns="99551" bIns="49775" rtlCol="0">
              <a:spAutoFit/>
            </a:bodyPr>
            <a:lstStyle/>
            <a:p>
              <a:r>
                <a:rPr lang="ru-RU" sz="2400" b="1" cap="all" dirty="0" smtClean="0">
                  <a:solidFill>
                    <a:schemeClr val="bg1"/>
                  </a:solidFill>
                  <a:latin typeface="Arial"/>
                </a:rPr>
                <a:t>ЕВРАЗИЙСКОЕ ЭКОНОМИЧЕСКОЕ СООБЩЕСТВО</a:t>
              </a:r>
              <a:endParaRPr 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 Narrow Bold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6658" y="2315236"/>
              <a:ext cx="8628804" cy="331355"/>
            </a:xfrm>
            <a:prstGeom prst="rect">
              <a:avLst/>
            </a:prstGeom>
            <a:noFill/>
          </p:spPr>
          <p:txBody>
            <a:bodyPr wrap="square" lIns="99551" tIns="49775" rIns="99551" bIns="49775" rtlCol="0">
              <a:spAutoFit/>
            </a:bodyPr>
            <a:lstStyle/>
            <a:p>
              <a:r>
                <a:rPr lang="ru-RU" sz="1500" b="1" cap="all" dirty="0" smtClean="0">
                  <a:solidFill>
                    <a:srgbClr val="00B0F0"/>
                  </a:solidFill>
                  <a:latin typeface="Arial"/>
                </a:rPr>
                <a:t> </a:t>
              </a:r>
              <a:r>
                <a:rPr lang="ru-RU" sz="1500" b="1" cap="all" dirty="0" err="1" smtClean="0">
                  <a:solidFill>
                    <a:srgbClr val="00B0F0"/>
                  </a:solidFill>
                  <a:latin typeface="Arial"/>
                </a:rPr>
                <a:t>беларусь</a:t>
              </a:r>
              <a:r>
                <a:rPr lang="ru-RU" sz="1500" b="1" cap="all" dirty="0" smtClean="0">
                  <a:solidFill>
                    <a:srgbClr val="00B0F0"/>
                  </a:solidFill>
                  <a:latin typeface="Arial"/>
                </a:rPr>
                <a:t>   </a:t>
              </a:r>
              <a:r>
                <a:rPr lang="ru-RU" sz="1500" b="1" cap="all" dirty="0" err="1" smtClean="0">
                  <a:solidFill>
                    <a:srgbClr val="00B0F0"/>
                  </a:solidFill>
                  <a:latin typeface="Arial"/>
                </a:rPr>
                <a:t>казахстан</a:t>
              </a:r>
              <a:r>
                <a:rPr lang="ru-RU" sz="1500" b="1" cap="all" dirty="0" smtClean="0">
                  <a:solidFill>
                    <a:srgbClr val="00B0F0"/>
                  </a:solidFill>
                  <a:latin typeface="Arial"/>
                </a:rPr>
                <a:t>   </a:t>
              </a:r>
              <a:r>
                <a:rPr lang="ru-RU" sz="1500" b="1" cap="all" dirty="0" err="1" smtClean="0">
                  <a:solidFill>
                    <a:srgbClr val="00B0F0"/>
                  </a:solidFill>
                  <a:latin typeface="Arial"/>
                </a:rPr>
                <a:t>кыргызстан</a:t>
              </a:r>
              <a:r>
                <a:rPr lang="ru-RU" sz="1500" b="1" cap="all" dirty="0" smtClean="0">
                  <a:solidFill>
                    <a:srgbClr val="00B0F0"/>
                  </a:solidFill>
                  <a:latin typeface="Arial"/>
                </a:rPr>
                <a:t>    </a:t>
              </a:r>
              <a:r>
                <a:rPr lang="ru-RU" sz="1500" b="1" cap="all" dirty="0" err="1" smtClean="0">
                  <a:solidFill>
                    <a:srgbClr val="00B0F0"/>
                  </a:solidFill>
                  <a:latin typeface="Arial"/>
                </a:rPr>
                <a:t>россия</a:t>
              </a:r>
              <a:r>
                <a:rPr lang="ru-RU" sz="1500" b="1" cap="all" dirty="0" smtClean="0">
                  <a:solidFill>
                    <a:srgbClr val="00B0F0"/>
                  </a:solidFill>
                  <a:latin typeface="Arial"/>
                </a:rPr>
                <a:t>   </a:t>
              </a:r>
              <a:r>
                <a:rPr lang="ru-RU" sz="1400" b="1" cap="all" dirty="0" smtClean="0">
                  <a:solidFill>
                    <a:srgbClr val="00B0F0"/>
                  </a:solidFill>
                  <a:latin typeface="Arial"/>
                </a:rPr>
                <a:t>  </a:t>
              </a:r>
              <a:r>
                <a:rPr lang="ru-RU" sz="1500" b="1" cap="all" dirty="0" err="1" smtClean="0">
                  <a:solidFill>
                    <a:srgbClr val="00B0F0"/>
                  </a:solidFill>
                  <a:latin typeface="Arial"/>
                </a:rPr>
                <a:t>таджикистан</a:t>
              </a:r>
              <a:r>
                <a:rPr lang="ru-RU" sz="1500" b="1" cap="all" dirty="0" smtClean="0">
                  <a:solidFill>
                    <a:srgbClr val="00B0F0"/>
                  </a:solidFill>
                  <a:latin typeface="Arial"/>
                </a:rPr>
                <a:t> </a:t>
              </a:r>
              <a:r>
                <a:rPr lang="ru-RU" sz="1500" b="1" cap="all" dirty="0" err="1" smtClean="0">
                  <a:solidFill>
                    <a:srgbClr val="00B0F0"/>
                  </a:solidFill>
                  <a:latin typeface="Arial"/>
                </a:rPr>
                <a:t>узбекистан</a:t>
              </a:r>
              <a:endParaRPr lang="ru-RU" sz="1500" b="1" dirty="0">
                <a:solidFill>
                  <a:srgbClr val="00B0F0"/>
                </a:solidFill>
                <a:latin typeface="Arial Narrow" panose="020B0606020202030204" pitchFamily="34" charset="0"/>
                <a:cs typeface="Arial Narrow Bold"/>
              </a:endParaRPr>
            </a:p>
          </p:txBody>
        </p:sp>
        <p:pic>
          <p:nvPicPr>
            <p:cNvPr id="28" name="Рисунок 27" descr="B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764" y="1598581"/>
              <a:ext cx="1270000" cy="635000"/>
            </a:xfrm>
            <a:prstGeom prst="rect">
              <a:avLst/>
            </a:prstGeom>
          </p:spPr>
        </p:pic>
        <p:pic>
          <p:nvPicPr>
            <p:cNvPr id="29" name="Рисунок 28" descr="K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7458" y="1598581"/>
              <a:ext cx="1270000" cy="635000"/>
            </a:xfrm>
            <a:prstGeom prst="rect">
              <a:avLst/>
            </a:prstGeom>
          </p:spPr>
        </p:pic>
        <p:pic>
          <p:nvPicPr>
            <p:cNvPr id="30" name="Рисунок 29" descr="Ki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67608" y="1598581"/>
              <a:ext cx="1270000" cy="635000"/>
            </a:xfrm>
            <a:prstGeom prst="rect">
              <a:avLst/>
            </a:prstGeom>
          </p:spPr>
        </p:pic>
        <p:pic>
          <p:nvPicPr>
            <p:cNvPr id="31" name="Рисунок 30" descr="Ru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07458" y="1596685"/>
              <a:ext cx="1270000" cy="635000"/>
            </a:xfrm>
            <a:prstGeom prst="rect">
              <a:avLst/>
            </a:prstGeom>
          </p:spPr>
        </p:pic>
        <p:pic>
          <p:nvPicPr>
            <p:cNvPr id="32" name="Рисунок 31" descr="Ta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58303" y="1598581"/>
              <a:ext cx="1270000" cy="635000"/>
            </a:xfrm>
            <a:prstGeom prst="rect">
              <a:avLst/>
            </a:prstGeom>
          </p:spPr>
        </p:pic>
        <p:pic>
          <p:nvPicPr>
            <p:cNvPr id="33" name="Рисунок 32" descr="Uz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96078" y="1534973"/>
              <a:ext cx="1270000" cy="635000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264693" y="201261"/>
            <a:ext cx="8088685" cy="6256006"/>
            <a:chOff x="264693" y="201261"/>
            <a:chExt cx="8088685" cy="6256006"/>
          </a:xfrm>
        </p:grpSpPr>
        <p:sp>
          <p:nvSpPr>
            <p:cNvPr id="34" name="Прямоугольник с одним вырезанным углом 33"/>
            <p:cNvSpPr/>
            <p:nvPr/>
          </p:nvSpPr>
          <p:spPr>
            <a:xfrm flipV="1">
              <a:off x="383958" y="4264936"/>
              <a:ext cx="7969420" cy="1037703"/>
            </a:xfrm>
            <a:prstGeom prst="snip1Rect">
              <a:avLst>
                <a:gd name="adj" fmla="val 31870"/>
              </a:avLst>
            </a:prstGeom>
            <a:solidFill>
              <a:srgbClr val="00AEEF">
                <a:alpha val="7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2898" y="4544817"/>
              <a:ext cx="7969420" cy="469854"/>
            </a:xfrm>
            <a:prstGeom prst="rect">
              <a:avLst/>
            </a:prstGeom>
            <a:noFill/>
          </p:spPr>
          <p:txBody>
            <a:bodyPr wrap="square" lIns="99551" tIns="49775" rIns="99551" bIns="49775" rtlCol="0">
              <a:spAutoFit/>
            </a:bodyPr>
            <a:lstStyle/>
            <a:p>
              <a:pPr algn="ctr"/>
              <a:r>
                <a:rPr lang="ru-RU" sz="2400" b="1" cap="all" dirty="0" smtClean="0">
                  <a:solidFill>
                    <a:schemeClr val="bg1"/>
                  </a:solidFill>
                  <a:latin typeface="Arial"/>
                </a:rPr>
                <a:t>ЕДИНАЯ таможенная территория</a:t>
              </a:r>
              <a:endParaRPr 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 Narrow Bold"/>
              </a:endParaRPr>
            </a:p>
          </p:txBody>
        </p:sp>
        <p:pic>
          <p:nvPicPr>
            <p:cNvPr id="36" name="Рисунок 35" descr="B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2925" y="5415824"/>
              <a:ext cx="1270000" cy="635000"/>
            </a:xfrm>
            <a:prstGeom prst="rect">
              <a:avLst/>
            </a:prstGeom>
          </p:spPr>
        </p:pic>
        <p:pic>
          <p:nvPicPr>
            <p:cNvPr id="37" name="Рисунок 36" descr="K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66619" y="5415824"/>
              <a:ext cx="1270000" cy="635000"/>
            </a:xfrm>
            <a:prstGeom prst="rect">
              <a:avLst/>
            </a:prstGeom>
          </p:spPr>
        </p:pic>
        <p:pic>
          <p:nvPicPr>
            <p:cNvPr id="38" name="Рисунок 37" descr="Ru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06363" y="5413928"/>
              <a:ext cx="1270000" cy="63500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2522925" y="6125912"/>
              <a:ext cx="5539698" cy="331355"/>
            </a:xfrm>
            <a:prstGeom prst="rect">
              <a:avLst/>
            </a:prstGeom>
            <a:noFill/>
          </p:spPr>
          <p:txBody>
            <a:bodyPr wrap="square" lIns="99551" tIns="49775" rIns="99551" bIns="49775" rtlCol="0">
              <a:spAutoFit/>
            </a:bodyPr>
            <a:lstStyle/>
            <a:p>
              <a:r>
                <a:rPr lang="ru-RU" sz="1500" b="1" cap="all" dirty="0" smtClean="0">
                  <a:solidFill>
                    <a:srgbClr val="00B0F0"/>
                  </a:solidFill>
                  <a:latin typeface="Arial"/>
                </a:rPr>
                <a:t> </a:t>
              </a:r>
              <a:r>
                <a:rPr lang="ru-RU" sz="1500" b="1" cap="all" dirty="0" err="1" smtClean="0">
                  <a:solidFill>
                    <a:srgbClr val="00B0F0"/>
                  </a:solidFill>
                  <a:latin typeface="Arial"/>
                </a:rPr>
                <a:t>беларусь</a:t>
              </a:r>
              <a:r>
                <a:rPr lang="ru-RU" sz="1500" b="1" cap="all" dirty="0" smtClean="0">
                  <a:solidFill>
                    <a:srgbClr val="00B0F0"/>
                  </a:solidFill>
                  <a:latin typeface="Arial"/>
                </a:rPr>
                <a:t>    </a:t>
              </a:r>
              <a:r>
                <a:rPr lang="ru-RU" sz="1500" b="1" cap="all" dirty="0" err="1" smtClean="0">
                  <a:solidFill>
                    <a:srgbClr val="00B0F0"/>
                  </a:solidFill>
                  <a:latin typeface="Arial"/>
                </a:rPr>
                <a:t>казахстан</a:t>
              </a:r>
              <a:r>
                <a:rPr lang="ru-RU" sz="1500" b="1" cap="all" dirty="0" smtClean="0">
                  <a:solidFill>
                    <a:srgbClr val="00B0F0"/>
                  </a:solidFill>
                  <a:latin typeface="Arial"/>
                </a:rPr>
                <a:t>       </a:t>
              </a:r>
              <a:r>
                <a:rPr lang="ru-RU" sz="1500" b="1" cap="all" dirty="0" err="1" smtClean="0">
                  <a:solidFill>
                    <a:srgbClr val="00B0F0"/>
                  </a:solidFill>
                  <a:latin typeface="Arial"/>
                </a:rPr>
                <a:t>россия</a:t>
              </a:r>
              <a:endParaRPr lang="ru-RU" sz="1500" b="1" dirty="0">
                <a:solidFill>
                  <a:srgbClr val="00B0F0"/>
                </a:solidFill>
                <a:latin typeface="Arial Narrow" panose="020B0606020202030204" pitchFamily="34" charset="0"/>
                <a:cs typeface="Arial Narrow Bold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64693" y="3617560"/>
              <a:ext cx="2235224" cy="777631"/>
            </a:xfrm>
            <a:prstGeom prst="rect">
              <a:avLst/>
            </a:prstGeom>
            <a:noFill/>
          </p:spPr>
          <p:txBody>
            <a:bodyPr wrap="square" lIns="99551" tIns="49775" rIns="99551" bIns="49775" rtlCol="0">
              <a:spAutoFit/>
            </a:bodyPr>
            <a:lstStyle/>
            <a:p>
              <a:r>
                <a:rPr lang="ru-RU" sz="4400" b="1" cap="all" dirty="0" smtClean="0">
                  <a:solidFill>
                    <a:srgbClr val="00B0F0"/>
                  </a:solidFill>
                  <a:latin typeface="Arial"/>
                </a:rPr>
                <a:t>2007</a:t>
              </a:r>
              <a:endParaRPr lang="ru-RU" sz="4400" b="1" dirty="0">
                <a:solidFill>
                  <a:srgbClr val="00B0F0"/>
                </a:solidFill>
                <a:latin typeface="Arial Narrow" panose="020B0606020202030204" pitchFamily="34" charset="0"/>
                <a:cs typeface="Arial Narrow Bold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3388" y="201261"/>
              <a:ext cx="2235224" cy="777631"/>
            </a:xfrm>
            <a:prstGeom prst="rect">
              <a:avLst/>
            </a:prstGeom>
            <a:noFill/>
          </p:spPr>
          <p:txBody>
            <a:bodyPr wrap="square" lIns="99551" tIns="49775" rIns="99551" bIns="49775" rtlCol="0">
              <a:spAutoFit/>
            </a:bodyPr>
            <a:lstStyle/>
            <a:p>
              <a:r>
                <a:rPr lang="ru-RU" sz="4400" b="1" cap="all" dirty="0" smtClean="0">
                  <a:solidFill>
                    <a:srgbClr val="00B0F0"/>
                  </a:solidFill>
                  <a:latin typeface="Arial"/>
                </a:rPr>
                <a:t>1995</a:t>
              </a:r>
              <a:endParaRPr lang="ru-RU" sz="4400" b="1" dirty="0">
                <a:solidFill>
                  <a:srgbClr val="00B0F0"/>
                </a:solidFill>
                <a:latin typeface="Arial Narrow" panose="020B0606020202030204" pitchFamily="34" charset="0"/>
                <a:cs typeface="Arial Narrow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129343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с одним вырезанным углом 29"/>
          <p:cNvSpPr/>
          <p:nvPr/>
        </p:nvSpPr>
        <p:spPr>
          <a:xfrm>
            <a:off x="328448" y="320135"/>
            <a:ext cx="8147641" cy="1037495"/>
          </a:xfrm>
          <a:prstGeom prst="snip1Rect">
            <a:avLst>
              <a:gd name="adj" fmla="val 50000"/>
            </a:avLst>
          </a:prstGeom>
          <a:solidFill>
            <a:srgbClr val="00AEEF">
              <a:alpha val="6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с одним вырезанным углом 43"/>
          <p:cNvSpPr/>
          <p:nvPr/>
        </p:nvSpPr>
        <p:spPr>
          <a:xfrm flipH="1">
            <a:off x="3375798" y="2640341"/>
            <a:ext cx="5385188" cy="2004697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4756" y="480467"/>
            <a:ext cx="7908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 Bold"/>
              </a:rPr>
              <a:t>ТАМОЖЕННЫЙ СОЮЗ ЕврАзЭС</a:t>
            </a:r>
            <a:endParaRPr lang="ru-RU" sz="4000" b="1" dirty="0">
              <a:solidFill>
                <a:schemeClr val="bg1"/>
              </a:solidFill>
              <a:latin typeface="Arial Narrow" panose="020B0606020202030204" pitchFamily="34" charset="0"/>
              <a:cs typeface="Arial Narrow Bold"/>
            </a:endParaRPr>
          </a:p>
        </p:txBody>
      </p:sp>
      <p:pic>
        <p:nvPicPr>
          <p:cNvPr id="28" name="Изображение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389" y="382568"/>
            <a:ext cx="1176447" cy="5969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716531" y="7110676"/>
            <a:ext cx="2353258" cy="402652"/>
          </a:xfrm>
        </p:spPr>
        <p:txBody>
          <a:bodyPr/>
          <a:lstStyle/>
          <a:p>
            <a:r>
              <a:rPr lang="ru-RU" sz="2800" dirty="0" smtClean="0">
                <a:solidFill>
                  <a:srgbClr val="00B0F0"/>
                </a:solidFill>
              </a:rPr>
              <a:t>2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45" name="Рисунок 44" descr="Единая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47" y="1388737"/>
            <a:ext cx="8147641" cy="557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57652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Ivanov_obloga-06.jpg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06612" y="-49371"/>
            <a:ext cx="10692000" cy="7556392"/>
          </a:xfrm>
          <a:prstGeom prst="rect">
            <a:avLst/>
          </a:prstGeom>
        </p:spPr>
      </p:pic>
      <p:sp>
        <p:nvSpPr>
          <p:cNvPr id="5" name="Прямоугольник с одним вырезанным углом 4"/>
          <p:cNvSpPr/>
          <p:nvPr/>
        </p:nvSpPr>
        <p:spPr>
          <a:xfrm flipV="1">
            <a:off x="-186745" y="-8"/>
            <a:ext cx="7975461" cy="1590292"/>
          </a:xfrm>
          <a:prstGeom prst="snip1Rect">
            <a:avLst>
              <a:gd name="adj" fmla="val 33528"/>
            </a:avLst>
          </a:prstGeom>
          <a:gradFill flip="none" rotWithShape="1">
            <a:gsLst>
              <a:gs pos="63000">
                <a:schemeClr val="bg1">
                  <a:alpha val="85000"/>
                </a:schemeClr>
              </a:gs>
              <a:gs pos="100000">
                <a:schemeClr val="bg1">
                  <a:alpha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32130" y="7160198"/>
            <a:ext cx="2353258" cy="402652"/>
          </a:xfrm>
        </p:spPr>
        <p:txBody>
          <a:bodyPr/>
          <a:lstStyle/>
          <a:p>
            <a:r>
              <a:rPr lang="ru-RU" sz="2800" dirty="0" smtClean="0">
                <a:solidFill>
                  <a:srgbClr val="00AEEF"/>
                </a:solidFill>
              </a:rPr>
              <a:t>3</a:t>
            </a:r>
            <a:endParaRPr lang="ru-RU" sz="2800" dirty="0">
              <a:solidFill>
                <a:srgbClr val="00AEE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413468" y="5223995"/>
            <a:ext cx="3571414" cy="1116185"/>
          </a:xfrm>
          <a:prstGeom prst="rect">
            <a:avLst/>
          </a:prstGeom>
          <a:noFill/>
        </p:spPr>
        <p:txBody>
          <a:bodyPr wrap="square" lIns="99551" tIns="49775" rIns="99551" bIns="49775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latin typeface="Arial Narrow"/>
                <a:cs typeface="Arial Narrow"/>
              </a:rPr>
              <a:t>Ввод товара в оборот (владение, использование, аренда, продажа)</a:t>
            </a:r>
            <a:endParaRPr lang="ru-RU" sz="2200" dirty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2831799" y="2091219"/>
            <a:ext cx="728854" cy="876207"/>
          </a:xfrm>
          <a:prstGeom prst="straightConnector1">
            <a:avLst/>
          </a:prstGeom>
          <a:ln w="76200" cmpd="sng">
            <a:solidFill>
              <a:srgbClr val="29A5DC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275049" y="516905"/>
            <a:ext cx="6451754" cy="149479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7661" y="739533"/>
            <a:ext cx="54307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/>
                <a:cs typeface="Arial Narrow"/>
              </a:rPr>
              <a:t>Два способа перемещения товаров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/>
                <a:cs typeface="Arial Narrow"/>
              </a:rPr>
              <a:t>на территорию России:</a:t>
            </a:r>
            <a:endParaRPr lang="ru-RU" sz="2600" b="1" dirty="0">
              <a:solidFill>
                <a:schemeClr val="bg1"/>
              </a:solidFill>
              <a:latin typeface="Arial Narrow Bold"/>
              <a:cs typeface="Arial Narrow Bold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3514278" y="2092550"/>
            <a:ext cx="747596" cy="874876"/>
          </a:xfrm>
          <a:prstGeom prst="straightConnector1">
            <a:avLst/>
          </a:prstGeom>
          <a:ln w="76200" cmpd="sng">
            <a:solidFill>
              <a:srgbClr val="29A5DC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919992" y="5225326"/>
            <a:ext cx="3868723" cy="1116185"/>
          </a:xfrm>
          <a:prstGeom prst="rect">
            <a:avLst/>
          </a:prstGeom>
          <a:noFill/>
        </p:spPr>
        <p:txBody>
          <a:bodyPr wrap="square" lIns="99551" tIns="49775" rIns="99551" bIns="49775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latin typeface="Arial Narrow"/>
                <a:cs typeface="Arial Narrow"/>
              </a:rPr>
              <a:t>Специальный режим </a:t>
            </a:r>
          </a:p>
          <a:p>
            <a:pPr algn="ctr"/>
            <a:r>
              <a:rPr lang="ru-RU" sz="2200" dirty="0" smtClean="0">
                <a:solidFill>
                  <a:srgbClr val="0070C0"/>
                </a:solidFill>
                <a:latin typeface="Arial Narrow"/>
                <a:cs typeface="Arial Narrow"/>
              </a:rPr>
              <a:t>с последующим вывозом </a:t>
            </a:r>
          </a:p>
          <a:p>
            <a:pPr algn="ctr"/>
            <a:r>
              <a:rPr lang="ru-RU" sz="2200" dirty="0" smtClean="0">
                <a:solidFill>
                  <a:srgbClr val="0070C0"/>
                </a:solidFill>
                <a:latin typeface="Arial Narrow"/>
                <a:cs typeface="Arial Narrow"/>
              </a:rPr>
              <a:t>с территории Таможенного союза</a:t>
            </a:r>
            <a:endParaRPr lang="ru-RU" sz="2200" dirty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4214194" y="3108960"/>
            <a:ext cx="2989692" cy="2005882"/>
            <a:chOff x="3005591" y="3037400"/>
            <a:chExt cx="2989692" cy="2005882"/>
          </a:xfrm>
        </p:grpSpPr>
        <p:cxnSp>
          <p:nvCxnSpPr>
            <p:cNvPr id="36" name="Прямая со стрелкой 35"/>
            <p:cNvCxnSpPr/>
            <p:nvPr/>
          </p:nvCxnSpPr>
          <p:spPr>
            <a:xfrm>
              <a:off x="4476583" y="4142630"/>
              <a:ext cx="0" cy="900652"/>
            </a:xfrm>
            <a:prstGeom prst="straightConnector1">
              <a:avLst/>
            </a:prstGeom>
            <a:ln w="76200" cmpd="sng">
              <a:solidFill>
                <a:srgbClr val="29A5DC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Скругленный прямоугольник 38"/>
            <p:cNvSpPr/>
            <p:nvPr/>
          </p:nvSpPr>
          <p:spPr>
            <a:xfrm>
              <a:off x="3005591" y="3037400"/>
              <a:ext cx="2989691" cy="94620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05592" y="3108960"/>
              <a:ext cx="2989691" cy="716075"/>
            </a:xfrm>
            <a:prstGeom prst="rect">
              <a:avLst/>
            </a:prstGeom>
            <a:noFill/>
          </p:spPr>
          <p:txBody>
            <a:bodyPr wrap="square" lIns="99551" tIns="49775" rIns="99551" bIns="49775" rtlCol="0">
              <a:spAutoFit/>
            </a:bodyPr>
            <a:lstStyle/>
            <a:p>
              <a:pPr marL="269875" indent="-269875" algn="ctr"/>
              <a:r>
                <a:rPr lang="ru-RU" b="1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Ввоз товаров в условиях, </a:t>
              </a:r>
            </a:p>
            <a:p>
              <a:pPr marL="269875" indent="-269875" algn="ctr"/>
              <a:r>
                <a:rPr lang="ru-RU" b="1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отличных от импорта</a:t>
              </a:r>
              <a:endParaRPr lang="ru-RU" dirty="0" smtClean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-186745" y="3037886"/>
            <a:ext cx="2989691" cy="2005396"/>
            <a:chOff x="-186745" y="3037886"/>
            <a:chExt cx="2989691" cy="2005396"/>
          </a:xfrm>
        </p:grpSpPr>
        <p:cxnSp>
          <p:nvCxnSpPr>
            <p:cNvPr id="20" name="Прямая со стрелкой 19"/>
            <p:cNvCxnSpPr/>
            <p:nvPr/>
          </p:nvCxnSpPr>
          <p:spPr>
            <a:xfrm>
              <a:off x="1288111" y="4142630"/>
              <a:ext cx="0" cy="900652"/>
            </a:xfrm>
            <a:prstGeom prst="straightConnector1">
              <a:avLst/>
            </a:prstGeom>
            <a:ln w="76200" cmpd="sng">
              <a:solidFill>
                <a:srgbClr val="29A5DC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Скругленный прямоугольник 39"/>
            <p:cNvSpPr/>
            <p:nvPr/>
          </p:nvSpPr>
          <p:spPr>
            <a:xfrm>
              <a:off x="-186745" y="3037886"/>
              <a:ext cx="2989691" cy="94620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3719" y="3300716"/>
              <a:ext cx="2093256" cy="408299"/>
            </a:xfrm>
            <a:prstGeom prst="rect">
              <a:avLst/>
            </a:prstGeom>
            <a:noFill/>
          </p:spPr>
          <p:txBody>
            <a:bodyPr wrap="square" lIns="99551" tIns="49775" rIns="99551" bIns="49775" rtlCol="0">
              <a:spAutoFit/>
            </a:bodyPr>
            <a:lstStyle/>
            <a:p>
              <a:pPr marL="269875" indent="-269875"/>
              <a:r>
                <a:rPr lang="ru-RU" b="1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Импорт </a:t>
              </a:r>
              <a:r>
                <a:rPr lang="ru-RU" b="1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 товаров</a:t>
              </a:r>
              <a:endParaRPr lang="ru-RU" b="1" dirty="0" smtClean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485998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24750" y="252242"/>
            <a:ext cx="76816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Высокочастотные устройства,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Narrow"/>
                <a:cs typeface="Arial Narrow"/>
              </a:rPr>
              <a:t>НЕ </a:t>
            </a:r>
            <a:r>
              <a:rPr lang="ru-RU" sz="28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ограниченные к ввозу </a:t>
            </a:r>
          </a:p>
          <a:p>
            <a:pPr algn="ctr"/>
            <a:r>
              <a:rPr lang="ru-RU" sz="28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на территорию Таможенного союза</a:t>
            </a:r>
            <a:endParaRPr lang="ru-RU" sz="2800" b="1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pic>
        <p:nvPicPr>
          <p:cNvPr id="30" name="Изображение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389" y="382568"/>
            <a:ext cx="1176447" cy="596900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747163" y="7160198"/>
            <a:ext cx="2353258" cy="402652"/>
          </a:xfrm>
        </p:spPr>
        <p:txBody>
          <a:bodyPr/>
          <a:lstStyle/>
          <a:p>
            <a:r>
              <a:rPr lang="ru-RU" sz="2800" dirty="0" smtClean="0">
                <a:solidFill>
                  <a:srgbClr val="00AEEF"/>
                </a:solidFill>
              </a:rPr>
              <a:t>4</a:t>
            </a:r>
            <a:endParaRPr lang="ru-RU" sz="2800" dirty="0">
              <a:solidFill>
                <a:srgbClr val="00AEEF"/>
              </a:solidFill>
            </a:endParaRPr>
          </a:p>
        </p:txBody>
      </p:sp>
      <p:pic>
        <p:nvPicPr>
          <p:cNvPr id="21" name="Рисунок 20" descr="СВ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37" y="3053300"/>
            <a:ext cx="3761612" cy="2144119"/>
          </a:xfrm>
          <a:prstGeom prst="rect">
            <a:avLst/>
          </a:prstGeom>
        </p:spPr>
      </p:pic>
      <p:pic>
        <p:nvPicPr>
          <p:cNvPr id="25" name="Рисунок 24" descr="СВЧ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456" y="2024762"/>
            <a:ext cx="4701184" cy="267967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29334" y="5277467"/>
            <a:ext cx="3813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Бытовые СВЧ-печи</a:t>
            </a:r>
            <a:endParaRPr lang="ru-RU" sz="2800" b="1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35610" y="4818492"/>
            <a:ext cx="49934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ВЧ-устройства, работающие </a:t>
            </a:r>
          </a:p>
          <a:p>
            <a:pPr algn="ctr"/>
            <a:r>
              <a:rPr lang="ru-RU" sz="28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с мощностью до 5 Ватт </a:t>
            </a:r>
          </a:p>
          <a:p>
            <a:pPr algn="ctr"/>
            <a:r>
              <a:rPr lang="ru-RU" sz="28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в некоторых полосах частот</a:t>
            </a:r>
            <a:endParaRPr lang="ru-RU" sz="2800" b="1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70815" y="1836751"/>
            <a:ext cx="858450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99204" y="6615485"/>
            <a:ext cx="858450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85620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углом 4"/>
          <p:cNvSpPr/>
          <p:nvPr/>
        </p:nvSpPr>
        <p:spPr>
          <a:xfrm flipV="1">
            <a:off x="-186746" y="-6"/>
            <a:ext cx="8170309" cy="1404371"/>
          </a:xfrm>
          <a:prstGeom prst="snip1Rect">
            <a:avLst>
              <a:gd name="adj" fmla="val 33528"/>
            </a:avLst>
          </a:prstGeom>
          <a:gradFill flip="none" rotWithShape="1">
            <a:gsLst>
              <a:gs pos="63000">
                <a:schemeClr val="bg1">
                  <a:alpha val="85000"/>
                </a:schemeClr>
              </a:gs>
              <a:gs pos="100000">
                <a:schemeClr val="bg1">
                  <a:alpha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/>
              <a:cs typeface="Arial Narrow"/>
            </a:endParaRPr>
          </a:p>
        </p:txBody>
      </p:sp>
      <p:pic>
        <p:nvPicPr>
          <p:cNvPr id="40" name="Изображение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389" y="382568"/>
            <a:ext cx="1176447" cy="5969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32130" y="7160579"/>
            <a:ext cx="2353258" cy="402652"/>
          </a:xfrm>
        </p:spPr>
        <p:txBody>
          <a:bodyPr/>
          <a:lstStyle/>
          <a:p>
            <a:r>
              <a:rPr lang="ru-RU" sz="2800" dirty="0" smtClean="0">
                <a:solidFill>
                  <a:srgbClr val="00AEEF"/>
                </a:solidFill>
              </a:rPr>
              <a:t>5</a:t>
            </a:r>
            <a:endParaRPr lang="ru-RU" sz="2800" dirty="0">
              <a:solidFill>
                <a:srgbClr val="00AEEF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24750" y="252242"/>
            <a:ext cx="76816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Радиоэлектронные средства,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Narrow"/>
                <a:cs typeface="Arial Narrow"/>
              </a:rPr>
              <a:t>НЕ </a:t>
            </a:r>
            <a:r>
              <a:rPr lang="ru-RU" sz="28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ограниченные к ввозу </a:t>
            </a:r>
          </a:p>
          <a:p>
            <a:pPr algn="ctr"/>
            <a:r>
              <a:rPr lang="ru-RU" sz="28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на территорию Таможенного союза</a:t>
            </a:r>
            <a:endParaRPr lang="ru-RU" sz="2800" b="1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431235" y="2115830"/>
            <a:ext cx="3721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AEEF"/>
                </a:solidFill>
                <a:latin typeface="Arial Narrow"/>
                <a:cs typeface="Arial Narrow"/>
              </a:rPr>
              <a:t>Мобильные </a:t>
            </a:r>
          </a:p>
          <a:p>
            <a:r>
              <a:rPr lang="ru-RU" sz="2400" dirty="0" smtClean="0">
                <a:solidFill>
                  <a:srgbClr val="00AEEF"/>
                </a:solidFill>
                <a:latin typeface="Arial Narrow"/>
                <a:cs typeface="Arial Narrow"/>
              </a:rPr>
              <a:t>телефоны</a:t>
            </a:r>
            <a:endParaRPr lang="ru-RU" sz="2400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551971" y="1836751"/>
            <a:ext cx="8703347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83775" y="5206424"/>
            <a:ext cx="858450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 descr="ce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71" y="1912620"/>
            <a:ext cx="754732" cy="1452859"/>
          </a:xfrm>
          <a:prstGeom prst="rect">
            <a:avLst/>
          </a:prstGeom>
        </p:spPr>
      </p:pic>
      <p:pic>
        <p:nvPicPr>
          <p:cNvPr id="48" name="Рисунок 47" descr="mode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32" y="3484749"/>
            <a:ext cx="895271" cy="1721675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432566" y="3556291"/>
            <a:ext cx="3719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AEEF"/>
                </a:solidFill>
                <a:latin typeface="Arial Narrow"/>
                <a:cs typeface="Arial Narrow"/>
              </a:rPr>
              <a:t>Радиомодемы </a:t>
            </a:r>
          </a:p>
          <a:p>
            <a:r>
              <a:rPr lang="ru-RU" sz="2400" dirty="0" smtClean="0">
                <a:solidFill>
                  <a:srgbClr val="00AEEF"/>
                </a:solidFill>
                <a:latin typeface="Arial Narrow"/>
                <a:cs typeface="Arial Narrow"/>
              </a:rPr>
              <a:t>сотовых сетей</a:t>
            </a:r>
            <a:endParaRPr lang="ru-RU" sz="2400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pic>
        <p:nvPicPr>
          <p:cNvPr id="50" name="Рисунок 49" descr="walki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32" y="5246732"/>
            <a:ext cx="1693755" cy="1913847"/>
          </a:xfrm>
          <a:prstGeom prst="rect">
            <a:avLst/>
          </a:prstGeom>
        </p:spPr>
      </p:pic>
      <p:cxnSp>
        <p:nvCxnSpPr>
          <p:cNvPr id="51" name="Прямая соединительная линия 50"/>
          <p:cNvCxnSpPr/>
          <p:nvPr/>
        </p:nvCxnSpPr>
        <p:spPr>
          <a:xfrm>
            <a:off x="583775" y="3484749"/>
            <a:ext cx="858450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1957352" y="5374592"/>
            <a:ext cx="3544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AEEF"/>
                </a:solidFill>
                <a:latin typeface="Arial Narrow"/>
                <a:cs typeface="Arial Narrow"/>
              </a:rPr>
              <a:t>Маломощные </a:t>
            </a:r>
          </a:p>
          <a:p>
            <a:r>
              <a:rPr lang="ru-RU" sz="2400" dirty="0" smtClean="0">
                <a:solidFill>
                  <a:srgbClr val="00AEEF"/>
                </a:solidFill>
                <a:latin typeface="Arial Narrow"/>
                <a:cs typeface="Arial Narrow"/>
              </a:rPr>
              <a:t>радиостанции</a:t>
            </a:r>
            <a:endParaRPr lang="ru-RU" sz="2400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pic>
        <p:nvPicPr>
          <p:cNvPr id="54" name="Рисунок 53" descr="wif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5867" y="1987032"/>
            <a:ext cx="1616358" cy="1392447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6981250" y="2115830"/>
            <a:ext cx="2592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AEEF"/>
                </a:solidFill>
                <a:latin typeface="Arial Narrow"/>
                <a:cs typeface="Arial Narrow"/>
              </a:rPr>
              <a:t>Устройства малого радиуса действия</a:t>
            </a:r>
            <a:endParaRPr lang="ru-RU" sz="2400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pic>
        <p:nvPicPr>
          <p:cNvPr id="56" name="Рисунок 55" descr="tv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9616" y="3580144"/>
            <a:ext cx="1502609" cy="1495133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6981250" y="3741003"/>
            <a:ext cx="2592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AEEF"/>
                </a:solidFill>
                <a:latin typeface="Arial Narrow"/>
                <a:cs typeface="Arial Narrow"/>
              </a:rPr>
              <a:t>Телевизионные</a:t>
            </a:r>
          </a:p>
          <a:p>
            <a:r>
              <a:rPr lang="ru-RU" sz="2400" dirty="0" smtClean="0">
                <a:solidFill>
                  <a:srgbClr val="00AEEF"/>
                </a:solidFill>
                <a:latin typeface="Arial Narrow"/>
                <a:cs typeface="Arial Narrow"/>
              </a:rPr>
              <a:t>и радиоприёмники</a:t>
            </a:r>
            <a:endParaRPr lang="ru-RU" sz="2400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pic>
        <p:nvPicPr>
          <p:cNvPr id="58" name="Рисунок 57" descr="gp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2445" y="5374592"/>
            <a:ext cx="1589517" cy="1581609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6981250" y="5609560"/>
            <a:ext cx="2592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AEEF"/>
                </a:solidFill>
                <a:latin typeface="Arial Narrow"/>
                <a:cs typeface="Arial Narrow"/>
              </a:rPr>
              <a:t>ГЛОНАСС и </a:t>
            </a:r>
            <a:r>
              <a:rPr lang="en-US" sz="2400" dirty="0" smtClean="0">
                <a:solidFill>
                  <a:srgbClr val="00AEEF"/>
                </a:solidFill>
                <a:latin typeface="Arial Narrow"/>
                <a:cs typeface="Arial Narrow"/>
              </a:rPr>
              <a:t>GPS</a:t>
            </a:r>
          </a:p>
          <a:p>
            <a:r>
              <a:rPr lang="ru-RU" sz="2400" dirty="0" smtClean="0">
                <a:solidFill>
                  <a:srgbClr val="00AEEF"/>
                </a:solidFill>
                <a:latin typeface="Arial Narrow"/>
                <a:cs typeface="Arial Narrow"/>
              </a:rPr>
              <a:t>приёмники</a:t>
            </a:r>
            <a:endParaRPr lang="ru-RU" sz="2400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18267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389" y="382568"/>
            <a:ext cx="1176447" cy="5969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32130" y="7151406"/>
            <a:ext cx="2353258" cy="402652"/>
          </a:xfrm>
        </p:spPr>
        <p:txBody>
          <a:bodyPr/>
          <a:lstStyle/>
          <a:p>
            <a:r>
              <a:rPr lang="ru-RU" sz="2800" dirty="0" smtClean="0">
                <a:solidFill>
                  <a:srgbClr val="00AEEF"/>
                </a:solidFill>
              </a:rPr>
              <a:t>6</a:t>
            </a:r>
            <a:endParaRPr lang="ru-RU" sz="2800" dirty="0">
              <a:solidFill>
                <a:srgbClr val="00AEE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4750" y="252242"/>
            <a:ext cx="76816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Радиоэлектронные средства,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Narrow"/>
                <a:cs typeface="Arial Narrow"/>
              </a:rPr>
              <a:t>НЕ </a:t>
            </a:r>
            <a:r>
              <a:rPr lang="ru-RU" sz="28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ограниченные к ввозу </a:t>
            </a:r>
          </a:p>
          <a:p>
            <a:pPr algn="ctr"/>
            <a:r>
              <a:rPr lang="ru-RU" sz="28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на территорию Таможенного союза</a:t>
            </a:r>
            <a:endParaRPr lang="ru-RU" sz="2800" b="1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77439" y="2115830"/>
            <a:ext cx="2775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AEEF"/>
                </a:solidFill>
                <a:latin typeface="Arial Narrow"/>
                <a:cs typeface="Arial Narrow"/>
              </a:rPr>
              <a:t>Пейджеры</a:t>
            </a:r>
            <a:endParaRPr lang="ru-RU" sz="2400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51971" y="1836751"/>
            <a:ext cx="8703347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83775" y="5206424"/>
            <a:ext cx="858450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957352" y="3556291"/>
            <a:ext cx="3696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AEEF"/>
                </a:solidFill>
                <a:latin typeface="Arial Narrow"/>
                <a:cs typeface="Arial Narrow"/>
              </a:rPr>
              <a:t>Устройства </a:t>
            </a:r>
          </a:p>
          <a:p>
            <a:r>
              <a:rPr lang="ru-RU" sz="2400" dirty="0" smtClean="0">
                <a:solidFill>
                  <a:srgbClr val="00AEEF"/>
                </a:solidFill>
                <a:latin typeface="Arial Narrow"/>
                <a:cs typeface="Arial Narrow"/>
              </a:rPr>
              <a:t>для обработки </a:t>
            </a:r>
          </a:p>
          <a:p>
            <a:r>
              <a:rPr lang="ru-RU" sz="2400" dirty="0" smtClean="0">
                <a:solidFill>
                  <a:srgbClr val="00AEEF"/>
                </a:solidFill>
                <a:latin typeface="Arial Narrow"/>
                <a:cs typeface="Arial Narrow"/>
              </a:rPr>
              <a:t>штрих-кодовых этикеток</a:t>
            </a:r>
            <a:endParaRPr lang="ru-RU" sz="2400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83775" y="3484749"/>
            <a:ext cx="858450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496710" y="5374592"/>
            <a:ext cx="30055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AEEF"/>
                </a:solidFill>
                <a:latin typeface="Arial Narrow"/>
                <a:cs typeface="Arial Narrow"/>
              </a:rPr>
              <a:t>Радиосигнализации</a:t>
            </a:r>
            <a:endParaRPr lang="ru-RU" sz="2400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81250" y="2115830"/>
            <a:ext cx="2592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AEEF"/>
                </a:solidFill>
                <a:latin typeface="Arial Narrow"/>
                <a:cs typeface="Arial Narrow"/>
              </a:rPr>
              <a:t>Детские</a:t>
            </a:r>
          </a:p>
          <a:p>
            <a:r>
              <a:rPr lang="ru-RU" sz="2400" dirty="0" smtClean="0">
                <a:solidFill>
                  <a:srgbClr val="00AEEF"/>
                </a:solidFill>
                <a:latin typeface="Arial Narrow"/>
                <a:cs typeface="Arial Narrow"/>
              </a:rPr>
              <a:t>радиоуправляемые</a:t>
            </a:r>
          </a:p>
          <a:p>
            <a:r>
              <a:rPr lang="ru-RU" sz="2400" dirty="0" smtClean="0">
                <a:solidFill>
                  <a:srgbClr val="00AEEF"/>
                </a:solidFill>
                <a:latin typeface="Arial Narrow"/>
                <a:cs typeface="Arial Narrow"/>
              </a:rPr>
              <a:t>игрушки</a:t>
            </a:r>
            <a:endParaRPr lang="ru-RU" sz="2400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69642" y="3741003"/>
            <a:ext cx="2003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AEEF"/>
                </a:solidFill>
                <a:latin typeface="Arial Narrow"/>
                <a:cs typeface="Arial Narrow"/>
              </a:rPr>
              <a:t>Радионяня</a:t>
            </a:r>
            <a:endParaRPr lang="ru-RU" sz="2400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81250" y="5609560"/>
            <a:ext cx="2592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AEEF"/>
                </a:solidFill>
                <a:latin typeface="Arial Narrow"/>
                <a:cs typeface="Arial Narrow"/>
              </a:rPr>
              <a:t>Радиомикрофоны</a:t>
            </a:r>
            <a:endParaRPr lang="ru-RU" sz="2400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pic>
        <p:nvPicPr>
          <p:cNvPr id="26" name="Рисунок 25" descr="beep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75" y="1884457"/>
            <a:ext cx="1550174" cy="1542462"/>
          </a:xfrm>
          <a:prstGeom prst="rect">
            <a:avLst/>
          </a:prstGeom>
        </p:spPr>
      </p:pic>
      <p:pic>
        <p:nvPicPr>
          <p:cNvPr id="27" name="Рисунок 26" descr="rfi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42" y="3556291"/>
            <a:ext cx="1569010" cy="1561204"/>
          </a:xfrm>
          <a:prstGeom prst="rect">
            <a:avLst/>
          </a:prstGeom>
        </p:spPr>
      </p:pic>
      <p:pic>
        <p:nvPicPr>
          <p:cNvPr id="28" name="Рисунок 27" descr="sign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71" y="5369335"/>
            <a:ext cx="1745607" cy="1736922"/>
          </a:xfrm>
          <a:prstGeom prst="rect">
            <a:avLst/>
          </a:prstGeom>
        </p:spPr>
      </p:pic>
      <p:pic>
        <p:nvPicPr>
          <p:cNvPr id="30" name="Рисунок 29" descr="mode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7227" y="2015047"/>
            <a:ext cx="1914023" cy="1437898"/>
          </a:xfrm>
          <a:prstGeom prst="rect">
            <a:avLst/>
          </a:prstGeom>
        </p:spPr>
      </p:pic>
      <p:pic>
        <p:nvPicPr>
          <p:cNvPr id="31" name="Рисунок 30" descr="nurs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3032" y="3548340"/>
            <a:ext cx="1988795" cy="1561204"/>
          </a:xfrm>
          <a:prstGeom prst="rect">
            <a:avLst/>
          </a:prstGeom>
        </p:spPr>
      </p:pic>
      <p:pic>
        <p:nvPicPr>
          <p:cNvPr id="32" name="Рисунок 31" descr="karaok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2303" y="5283525"/>
            <a:ext cx="1583277" cy="15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24709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14" descr="Ivanov_obloga-06.jpg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06612" y="0"/>
            <a:ext cx="10692000" cy="7556392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389" y="382568"/>
            <a:ext cx="1176447" cy="5969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732130" y="7160198"/>
            <a:ext cx="2353258" cy="402652"/>
          </a:xfrm>
        </p:spPr>
        <p:txBody>
          <a:bodyPr/>
          <a:lstStyle/>
          <a:p>
            <a:r>
              <a:rPr lang="ru-RU" sz="2800" dirty="0" smtClean="0">
                <a:solidFill>
                  <a:srgbClr val="00AEEF"/>
                </a:solidFill>
              </a:rPr>
              <a:t>7</a:t>
            </a:r>
            <a:endParaRPr lang="ru-RU" sz="2800" dirty="0">
              <a:solidFill>
                <a:srgbClr val="00AEEF"/>
              </a:solidFill>
            </a:endParaRPr>
          </a:p>
        </p:txBody>
      </p:sp>
      <p:pic>
        <p:nvPicPr>
          <p:cNvPr id="16" name="Рисунок 15" descr="l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37742" y="1219200"/>
            <a:ext cx="1796350" cy="2568781"/>
          </a:xfrm>
          <a:prstGeom prst="rect">
            <a:avLst/>
          </a:prstGeom>
        </p:spPr>
      </p:pic>
      <p:pic>
        <p:nvPicPr>
          <p:cNvPr id="23" name="Рисунок 22" descr="рчц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5867" y="3459984"/>
            <a:ext cx="2186258" cy="3126349"/>
          </a:xfrm>
          <a:prstGeom prst="rect">
            <a:avLst/>
          </a:prstGeom>
        </p:spPr>
      </p:pic>
      <p:sp>
        <p:nvSpPr>
          <p:cNvPr id="40" name="Стрелка вверх 39"/>
          <p:cNvSpPr/>
          <p:nvPr/>
        </p:nvSpPr>
        <p:spPr>
          <a:xfrm>
            <a:off x="3917237" y="1307882"/>
            <a:ext cx="694880" cy="388324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гкрч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06612" y="4015189"/>
            <a:ext cx="2033701" cy="2908192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1758249" y="4353131"/>
            <a:ext cx="5033075" cy="1262060"/>
            <a:chOff x="1558225" y="3509973"/>
            <a:chExt cx="7795324" cy="965504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558225" y="3509973"/>
              <a:ext cx="7509575" cy="74979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632254" y="3521368"/>
              <a:ext cx="7721295" cy="954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РЕЕСТР РЭС И ВЧУ,</a:t>
              </a: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РАЗРЕШЁННЫХ ДЛЯ ВВОЗА</a:t>
              </a:r>
              <a:endParaRPr lang="ru-RU" sz="28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358608" y="6536928"/>
            <a:ext cx="2272659" cy="615977"/>
            <a:chOff x="945770" y="6909358"/>
            <a:chExt cx="2272659" cy="615977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945770" y="6909358"/>
              <a:ext cx="2272659" cy="61597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945770" y="6986515"/>
              <a:ext cx="227265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РЕШЕНИЕ ГКРЧ</a:t>
              </a:r>
              <a:endParaRPr lang="ru-RU" sz="24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3812462" y="6536927"/>
            <a:ext cx="5779213" cy="6159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860086" y="6634090"/>
            <a:ext cx="5779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ЗАКЛЮЧЕНИЕ РАДИОЧАСТОТНОЙ СЛУЖБЫ</a:t>
            </a:r>
            <a:endParaRPr lang="ru-RU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2103087" y="2290877"/>
            <a:ext cx="4480625" cy="954107"/>
            <a:chOff x="1988787" y="2395652"/>
            <a:chExt cx="4480625" cy="954107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988787" y="2429410"/>
              <a:ext cx="4480625" cy="92034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082100" y="2395652"/>
              <a:ext cx="42806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ЛИЦЕНЗИЯ </a:t>
              </a: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МИНПРОМТОРГА РОССИИ</a:t>
              </a:r>
              <a:endParaRPr lang="ru-RU" sz="28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054094" y="257175"/>
            <a:ext cx="2337501" cy="962025"/>
            <a:chOff x="1882074" y="257175"/>
            <a:chExt cx="2337501" cy="962025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882074" y="257175"/>
              <a:ext cx="2337501" cy="96202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082100" y="382568"/>
              <a:ext cx="213747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000" b="1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ИМПОРТ</a:t>
              </a:r>
              <a:endParaRPr lang="ru-RU" sz="40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36" name="Стрелка вверх 35"/>
          <p:cNvSpPr/>
          <p:nvPr/>
        </p:nvSpPr>
        <p:spPr>
          <a:xfrm>
            <a:off x="3917237" y="1307882"/>
            <a:ext cx="694880" cy="91632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верх 36"/>
          <p:cNvSpPr/>
          <p:nvPr/>
        </p:nvSpPr>
        <p:spPr>
          <a:xfrm>
            <a:off x="3917237" y="3335686"/>
            <a:ext cx="694880" cy="91632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верх 37"/>
          <p:cNvSpPr/>
          <p:nvPr/>
        </p:nvSpPr>
        <p:spPr>
          <a:xfrm>
            <a:off x="2706654" y="5469286"/>
            <a:ext cx="694880" cy="97914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верх 38"/>
          <p:cNvSpPr/>
          <p:nvPr/>
        </p:nvSpPr>
        <p:spPr>
          <a:xfrm>
            <a:off x="4905820" y="5469286"/>
            <a:ext cx="694880" cy="97914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27034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732130" y="7148061"/>
            <a:ext cx="2353258" cy="402652"/>
          </a:xfrm>
        </p:spPr>
        <p:txBody>
          <a:bodyPr/>
          <a:lstStyle/>
          <a:p>
            <a:r>
              <a:rPr lang="ru-RU" sz="2800" dirty="0" smtClean="0">
                <a:solidFill>
                  <a:srgbClr val="00AEEF"/>
                </a:solidFill>
              </a:rPr>
              <a:t>8</a:t>
            </a:r>
            <a:endParaRPr lang="ru-RU" sz="2800" dirty="0">
              <a:solidFill>
                <a:srgbClr val="00AEEF"/>
              </a:solidFill>
            </a:endParaRPr>
          </a:p>
        </p:txBody>
      </p:sp>
      <p:sp>
        <p:nvSpPr>
          <p:cNvPr id="14" name="Прямоугольник с одним вырезанным углом 13"/>
          <p:cNvSpPr/>
          <p:nvPr/>
        </p:nvSpPr>
        <p:spPr>
          <a:xfrm flipV="1">
            <a:off x="-186746" y="-6"/>
            <a:ext cx="8170309" cy="1404371"/>
          </a:xfrm>
          <a:prstGeom prst="snip1Rect">
            <a:avLst>
              <a:gd name="adj" fmla="val 33528"/>
            </a:avLst>
          </a:prstGeom>
          <a:gradFill flip="none" rotWithShape="1">
            <a:gsLst>
              <a:gs pos="63000">
                <a:schemeClr val="bg1">
                  <a:alpha val="85000"/>
                </a:schemeClr>
              </a:gs>
              <a:gs pos="100000">
                <a:schemeClr val="bg1">
                  <a:alpha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/>
              <a:cs typeface="Arial Narrow"/>
            </a:endParaRPr>
          </a:p>
        </p:txBody>
      </p:sp>
      <p:pic>
        <p:nvPicPr>
          <p:cNvPr id="15" name="Изображение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389" y="382568"/>
            <a:ext cx="1176447" cy="596900"/>
          </a:xfrm>
          <a:prstGeom prst="rect">
            <a:avLst/>
          </a:prstGeom>
        </p:spPr>
      </p:pic>
      <p:sp>
        <p:nvSpPr>
          <p:cNvPr id="20" name="Стрелка вверх 19"/>
          <p:cNvSpPr/>
          <p:nvPr/>
        </p:nvSpPr>
        <p:spPr>
          <a:xfrm>
            <a:off x="6308012" y="1307882"/>
            <a:ext cx="694880" cy="388324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40"/>
          <p:cNvGrpSpPr/>
          <p:nvPr/>
        </p:nvGrpSpPr>
        <p:grpSpPr>
          <a:xfrm>
            <a:off x="1943101" y="4353130"/>
            <a:ext cx="6229349" cy="2990647"/>
            <a:chOff x="1952626" y="4353130"/>
            <a:chExt cx="6229349" cy="2990647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1952626" y="4353130"/>
              <a:ext cx="5829300" cy="299064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137118" y="4387414"/>
              <a:ext cx="6044857" cy="2677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Официальные иностранные делегации</a:t>
              </a:r>
            </a:p>
            <a:p>
              <a:r>
                <a:rPr lang="ru-RU" sz="2800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Спортивные соревнования</a:t>
              </a:r>
            </a:p>
            <a:p>
              <a:r>
                <a:rPr lang="ru-RU" sz="2800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Культурно-массовые мероприятия</a:t>
              </a:r>
            </a:p>
            <a:p>
              <a:r>
                <a:rPr lang="ru-RU" sz="2800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Выставки</a:t>
              </a:r>
            </a:p>
            <a:p>
              <a:r>
                <a:rPr lang="ru-RU" sz="2800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Научные исследования</a:t>
              </a:r>
            </a:p>
            <a:p>
              <a:r>
                <a:rPr lang="ru-RU" sz="2800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Сертификация</a:t>
              </a:r>
              <a:endParaRPr lang="ru-RU" sz="28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331812" y="2290877"/>
            <a:ext cx="4480625" cy="954107"/>
            <a:chOff x="1988787" y="2395652"/>
            <a:chExt cx="4480625" cy="954107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988787" y="2429410"/>
              <a:ext cx="4480625" cy="92034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082100" y="2395652"/>
              <a:ext cx="42806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Разрешение Роскомнадзора</a:t>
              </a:r>
              <a:endParaRPr lang="ru-RU" sz="28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800225" y="257175"/>
            <a:ext cx="6191250" cy="962025"/>
            <a:chOff x="971550" y="257175"/>
            <a:chExt cx="6191250" cy="962025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971550" y="257175"/>
              <a:ext cx="5962650" cy="96202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126825" y="382568"/>
              <a:ext cx="603597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000" b="1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Ввоз сроком до 6 месяцев</a:t>
              </a:r>
              <a:endParaRPr lang="ru-RU" sz="40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35" name="Стрелка вверх 34"/>
          <p:cNvSpPr/>
          <p:nvPr/>
        </p:nvSpPr>
        <p:spPr>
          <a:xfrm>
            <a:off x="6308012" y="1307882"/>
            <a:ext cx="694880" cy="91632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>
            <a:off x="6308012" y="3335686"/>
            <a:ext cx="694880" cy="91632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 descr="raz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56" y="1543050"/>
            <a:ext cx="180603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8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3213</TotalTime>
  <Words>288</Words>
  <Application>Microsoft Office PowerPoint</Application>
  <PresentationFormat>Произвольный</PresentationFormat>
  <Paragraphs>95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Admin</cp:lastModifiedBy>
  <cp:revision>536</cp:revision>
  <cp:lastPrinted>2014-04-28T05:31:19Z</cp:lastPrinted>
  <dcterms:created xsi:type="dcterms:W3CDTF">2014-04-22T06:06:33Z</dcterms:created>
  <dcterms:modified xsi:type="dcterms:W3CDTF">2014-05-20T09:17:54Z</dcterms:modified>
</cp:coreProperties>
</file>